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30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embeddedFontLst>
    <p:embeddedFont>
      <p:font typeface="Lato" panose="020B0604020202020204" charset="0"/>
      <p:regular r:id="rId53"/>
      <p:bold r:id="rId54"/>
      <p:italic r:id="rId55"/>
      <p:boldItalic r:id="rId56"/>
    </p:embeddedFont>
    <p:embeddedFont>
      <p:font typeface="Roboto Medium" panose="020B0604020202020204" charset="0"/>
      <p:regular r:id="rId57"/>
      <p:bold r:id="rId58"/>
      <p:italic r:id="rId59"/>
      <p:boldItalic r:id="rId60"/>
    </p:embeddedFon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Roboto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ys Poshyvanyk" initials="" lastIdx="1" clrIdx="0"/>
  <p:cmAuthor id="1" name="Christine Alvarado" initials="" lastIdx="10" clrIdx="1"/>
  <p:cmAuthor id="2" name="Elise DeGoede" initials="" lastIdx="15" clrIdx="2"/>
  <p:cmAuthor id="3" name="Joslenne Peña" initials="" lastIdx="17" clrIdx="3"/>
  <p:cmAuthor id="4" name="Dan Grossman" initials="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E4B9D-79F5-4CEE-9ADC-954E173CF436}">
  <a:tblStyle styleId="{E76E4B9D-79F5-4CEE-9ADC-954E173CF4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3E9"/>
          </a:solidFill>
        </a:fill>
      </a:tcStyle>
    </a:wholeTbl>
    <a:band1H>
      <a:tcTxStyle b="off" i="off"/>
      <a:tcStyle>
        <a:tcBdr/>
        <a:fill>
          <a:solidFill>
            <a:srgbClr val="FFE6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6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FEB85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FEB85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B85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B85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9" autoAdjust="0"/>
    <p:restoredTop sz="80398" autoAdjust="0"/>
  </p:normalViewPr>
  <p:slideViewPr>
    <p:cSldViewPr snapToGrid="0">
      <p:cViewPr varScale="1">
        <p:scale>
          <a:sx n="91" d="100"/>
          <a:sy n="91" d="100"/>
        </p:scale>
        <p:origin x="121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EBCB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Top 4</c:v>
                </c:pt>
                <c:pt idx="1">
                  <c:v>Top 5-10</c:v>
                </c:pt>
                <c:pt idx="2">
                  <c:v>Top 11-25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C-5B41-8503-997122D0F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BB5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Top 4</c:v>
                </c:pt>
                <c:pt idx="1">
                  <c:v>Top 5-10</c:v>
                </c:pt>
                <c:pt idx="2">
                  <c:v>Top 11-25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C-5B41-8503-997122D0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29824"/>
        <c:axId val="55231616"/>
      </c:barChart>
      <c:catAx>
        <c:axId val="5522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231616"/>
        <c:crosses val="autoZero"/>
        <c:auto val="1"/>
        <c:lblAlgn val="ctr"/>
        <c:lblOffset val="100"/>
        <c:noMultiLvlLbl val="0"/>
      </c:catAx>
      <c:valAx>
        <c:axId val="5523161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5522982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10T15:56:24.580" idx="1">
    <p:pos x="6000" y="0"/>
    <p:text>Please put the comments in by using Insert/Comment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dirty="0" smtClean="0"/>
              <a:t>Version prepared </a:t>
            </a:r>
            <a:r>
              <a:rPr lang="en-US" sz="1400" baseline="0" dirty="0" smtClean="0"/>
              <a:t> fall 2019</a:t>
            </a:r>
            <a:endParaRPr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7" name="Google Shape;3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30" name="Google Shape;4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1" name="Google Shape;4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9" name="Google Shape;4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13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DG: I criticized an earlier slide on what-to-consider, so I'll say I like this slide. :)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3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JP: I like this slide too and don't know whether it belongs earlier something minor to add could be: ease of accessibility of resources like mental health, library support, etc. what is the network like?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3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DP: Think this slide belongs here, because these are things that can largely only be determined by a visit (or maybe talking to someone who is there). I added a brief point about school resources from </a:t>
            </a:r>
            <a:r>
              <a:rPr lang="en-US" sz="3200" dirty="0" err="1"/>
              <a:t>Joslenne</a:t>
            </a:r>
            <a:r>
              <a:rPr lang="en-US" sz="3200" dirty="0"/>
              <a:t>.</a:t>
            </a:r>
          </a:p>
        </p:txBody>
      </p:sp>
      <p:sp>
        <p:nvSpPr>
          <p:cNvPr id="571" name="Google Shape;5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9" name="Google Shape;6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8" name="Google Shape;6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9" name="Google Shape;6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0" name="Google Shape;6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5" name="Google Shape;7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5" name="Google Shape;7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3" name="Google Shape;7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0" name="Google Shape;7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8" name="Google Shape;77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6" name="Google Shape;79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9" name="Google Shape;8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0" name="Google Shape;85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7" name="Google Shape;85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D81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5960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5718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AD5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46639"/>
            <a:ext cx="9144000" cy="111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0526" y="5809914"/>
            <a:ext cx="2311400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1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ED81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457200" y="1729905"/>
            <a:ext cx="8229600" cy="40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0" y="6780329"/>
            <a:ext cx="9144000" cy="77670"/>
          </a:xfrm>
          <a:prstGeom prst="rect">
            <a:avLst/>
          </a:prstGeom>
          <a:solidFill>
            <a:srgbClr val="ED81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0526" y="5809914"/>
            <a:ext cx="2311400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ED81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05608"/>
            <a:ext cx="9144000" cy="252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66516" y="1881046"/>
            <a:ext cx="8229600" cy="40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1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ED81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729905"/>
            <a:ext cx="8229600" cy="40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6780329"/>
            <a:ext cx="9144000" cy="77670"/>
          </a:xfrm>
          <a:prstGeom prst="rect">
            <a:avLst/>
          </a:prstGeom>
          <a:solidFill>
            <a:srgbClr val="ED81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0526" y="5809914"/>
            <a:ext cx="2311400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ED81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05608"/>
            <a:ext cx="9144000" cy="25239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66516" y="1881046"/>
            <a:ext cx="8229600" cy="40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ADB1E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D81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0" y="2198706"/>
            <a:ext cx="9144000" cy="8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371600" y="295960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D5718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AD5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96238"/>
            <a:ext cx="9144000" cy="106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748" y="5962493"/>
            <a:ext cx="2219301" cy="73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msrp/myMSRP/docs/Statement%20of%20purpose%20guidelin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ncetonreview.com/grad-school-advice/statement-of-purpose" TargetMode="External"/><Relationship Id="rId4" Type="http://schemas.openxmlformats.org/officeDocument/2006/relationships/hyperlink" Target="http://grad.berkeley.edu/admissions/apply/statement-purpos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cornell.edu/diversity-inclusion/recruitment/prospective-students/requesting-letters-of-recommend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ncetonreview.com/grad/gre-inform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s.org/gr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harchol/gradschooltalk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aoxie.cs.illinois.edu/advice/gradstudentsurvival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gbovine.net/PhD-memoir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quer.cra.org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.org/crae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ctrTitle"/>
          </p:nvPr>
        </p:nvSpPr>
        <p:spPr>
          <a:xfrm>
            <a:off x="0" y="2579400"/>
            <a:ext cx="91440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The Ph.D. in CS: Getting There and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Being Successful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-1030014" y="65164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Graduate Schools are Looking For…</a:t>
            </a:r>
            <a:endParaRPr/>
          </a:p>
        </p:txBody>
      </p:sp>
      <p:sp>
        <p:nvSpPr>
          <p:cNvPr id="314" name="Google Shape;314;p27"/>
          <p:cNvSpPr txBox="1"/>
          <p:nvPr/>
        </p:nvSpPr>
        <p:spPr>
          <a:xfrm>
            <a:off x="494717" y="1389862"/>
            <a:ext cx="2336100" cy="14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Prior Research Experience,</a:t>
            </a:r>
            <a:endParaRPr sz="2400"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Publications</a:t>
            </a:r>
            <a:endParaRPr sz="2400"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347717" y="4806488"/>
            <a:ext cx="26301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Evidence of being </a:t>
            </a:r>
            <a:endParaRPr sz="2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Creative, Hardworking, &amp; Persistent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6604387" y="1389862"/>
            <a:ext cx="233610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Potential for Becoming a Leader in the Field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6604387" y="4806488"/>
            <a:ext cx="233610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Your Academic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Choices and Performance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18" name="Google Shape;318;p27"/>
          <p:cNvGrpSpPr/>
          <p:nvPr/>
        </p:nvGrpSpPr>
        <p:grpSpPr>
          <a:xfrm>
            <a:off x="2725115" y="1750853"/>
            <a:ext cx="3984974" cy="3994641"/>
            <a:chOff x="3056174" y="1412268"/>
            <a:chExt cx="3031585" cy="3038939"/>
          </a:xfrm>
        </p:grpSpPr>
        <p:sp>
          <p:nvSpPr>
            <p:cNvPr id="319" name="Google Shape;319;p27"/>
            <p:cNvSpPr/>
            <p:nvPr/>
          </p:nvSpPr>
          <p:spPr>
            <a:xfrm>
              <a:off x="3845666" y="1412268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845666" y="2998607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4635159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056174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4378248" y="1957233"/>
              <a:ext cx="388800" cy="363951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588361" y="2728551"/>
              <a:ext cx="388253" cy="391496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4423472" y="3510962"/>
              <a:ext cx="299733" cy="363245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233597" y="2728551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Four Major Application Components</a:t>
            </a:r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494717" y="1389862"/>
            <a:ext cx="2336100" cy="14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Personal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Statement(s)</a:t>
            </a:r>
            <a:endParaRPr sz="28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241674" y="4817692"/>
            <a:ext cx="3012062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Letters of Recommendation</a:t>
            </a:r>
            <a:endParaRPr sz="28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6533282" y="4754672"/>
            <a:ext cx="233610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Test Scores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(for now)</a:t>
            </a:r>
            <a:endParaRPr sz="2800"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6386180" y="1326394"/>
            <a:ext cx="2630304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Undergraduate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Transcripts</a:t>
            </a:r>
            <a:endParaRPr sz="2800"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6" name="Google Shape;336;p28"/>
          <p:cNvGrpSpPr/>
          <p:nvPr/>
        </p:nvGrpSpPr>
        <p:grpSpPr>
          <a:xfrm>
            <a:off x="2630864" y="1878284"/>
            <a:ext cx="4026272" cy="3993650"/>
            <a:chOff x="3056174" y="1412268"/>
            <a:chExt cx="3031585" cy="3038939"/>
          </a:xfrm>
        </p:grpSpPr>
        <p:sp>
          <p:nvSpPr>
            <p:cNvPr id="337" name="Google Shape;337;p28"/>
            <p:cNvSpPr/>
            <p:nvPr/>
          </p:nvSpPr>
          <p:spPr>
            <a:xfrm>
              <a:off x="3845666" y="1412268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845666" y="2998607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635159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056174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4378248" y="1957233"/>
              <a:ext cx="388800" cy="363951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605011" y="2692237"/>
              <a:ext cx="351736" cy="352275"/>
            </a:xfrm>
            <a:custGeom>
              <a:avLst/>
              <a:gdLst/>
              <a:ahLst/>
              <a:cxnLst/>
              <a:rect l="l" t="t" r="r" b="b"/>
              <a:pathLst>
                <a:path w="3197597" h="3202496" extrusionOk="0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261384" y="2716887"/>
              <a:ext cx="326534" cy="388800"/>
            </a:xfrm>
            <a:custGeom>
              <a:avLst/>
              <a:gdLst/>
              <a:ahLst/>
              <a:cxnLst/>
              <a:rect l="l" t="t" r="r" b="b"/>
              <a:pathLst>
                <a:path w="2721114" h="3240000" extrusionOk="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 rot="-5400000">
              <a:off x="4367655" y="3491611"/>
              <a:ext cx="411562" cy="445500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Writing an Effective Personal Statement</a:t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914400" y="1165169"/>
            <a:ext cx="7291507" cy="323797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1142997" y="1369472"/>
            <a:ext cx="6858002" cy="28284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Describe your prior research experience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Describe your future research interests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Demonstrate that you have ideas for interesting and important problems to study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Make it personal or unique to you!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Personalize your statement with at least one paragraph about why the department interests you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Have at least one faculty member give you feedback</a:t>
            </a:r>
            <a:endParaRPr dirty="0"/>
          </a:p>
        </p:txBody>
      </p:sp>
      <p:grpSp>
        <p:nvGrpSpPr>
          <p:cNvPr id="352" name="Google Shape;352;p29"/>
          <p:cNvGrpSpPr/>
          <p:nvPr/>
        </p:nvGrpSpPr>
        <p:grpSpPr>
          <a:xfrm>
            <a:off x="553450" y="4607443"/>
            <a:ext cx="8013405" cy="1842977"/>
            <a:chOff x="553450" y="4654775"/>
            <a:chExt cx="8013405" cy="1842977"/>
          </a:xfrm>
        </p:grpSpPr>
        <p:sp>
          <p:nvSpPr>
            <p:cNvPr id="353" name="Google Shape;353;p29"/>
            <p:cNvSpPr/>
            <p:nvPr/>
          </p:nvSpPr>
          <p:spPr>
            <a:xfrm>
              <a:off x="808073" y="4859079"/>
              <a:ext cx="7527851" cy="143437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More guidelines: </a:t>
              </a:r>
              <a:endParaRPr/>
            </a:p>
            <a:p>
              <a:pPr marL="914400" marR="0" lvl="1" indent="-3429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○"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Statement of Purpose Guidelines</a:t>
              </a:r>
              <a:r>
                <a:rPr lang="en-US" sz="1800" b="0" i="0" u="sng" strike="noStrike" cap="none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(MIT)</a:t>
              </a:r>
              <a:endParaRPr/>
            </a:p>
            <a:p>
              <a:pPr marL="914400" marR="0" lvl="1" indent="-3429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○"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4"/>
                </a:rPr>
                <a:t>Writing the Statement of Purpose</a:t>
              </a: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(UC Berkeley)</a:t>
              </a:r>
              <a:endParaRPr/>
            </a:p>
            <a:p>
              <a:pPr marL="914400" marR="0" lvl="1" indent="-3429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○"/>
              </a:pPr>
              <a:r>
                <a:rPr lang="en-US" sz="1800" b="0" i="0" u="sng" strike="noStrike" cap="none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5"/>
                </a:rPr>
                <a:t>Statement of Purpose for Graduate School</a:t>
              </a: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(Princeton Review)</a:t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53450" y="4654775"/>
              <a:ext cx="8013405" cy="1842977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Getting Strong Letters of Recommendation</a:t>
            </a:r>
            <a:endParaRPr/>
          </a:p>
        </p:txBody>
      </p:sp>
      <p:grpSp>
        <p:nvGrpSpPr>
          <p:cNvPr id="360" name="Google Shape;360;p30"/>
          <p:cNvGrpSpPr/>
          <p:nvPr/>
        </p:nvGrpSpPr>
        <p:grpSpPr>
          <a:xfrm>
            <a:off x="138810" y="3469010"/>
            <a:ext cx="2241335" cy="2298829"/>
            <a:chOff x="2994325" y="1245519"/>
            <a:chExt cx="4194900" cy="1132595"/>
          </a:xfrm>
        </p:grpSpPr>
        <p:sp>
          <p:nvSpPr>
            <p:cNvPr id="361" name="Google Shape;361;p30"/>
            <p:cNvSpPr txBox="1"/>
            <p:nvPr/>
          </p:nvSpPr>
          <p:spPr>
            <a:xfrm>
              <a:off x="2994325" y="1573514"/>
              <a:ext cx="4194900" cy="8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200"/>
              </a:pP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Have at least one letter from a faculty member with whom you did research</a:t>
              </a:r>
              <a:r>
                <a:rPr lang="en-US" sz="16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. No letters from advisors or Tas. Limit letters from lower-level instructors.</a:t>
              </a:r>
              <a:endParaRPr dirty="0"/>
            </a:p>
          </p:txBody>
        </p:sp>
        <p:sp>
          <p:nvSpPr>
            <p:cNvPr id="362" name="Google Shape;362;p30"/>
            <p:cNvSpPr txBox="1"/>
            <p:nvPr/>
          </p:nvSpPr>
          <p:spPr>
            <a:xfrm>
              <a:off x="2999784" y="1245519"/>
              <a:ext cx="40344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3-4 Letters Typically Required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3" name="Google Shape;363;p30"/>
          <p:cNvGrpSpPr/>
          <p:nvPr/>
        </p:nvGrpSpPr>
        <p:grpSpPr>
          <a:xfrm>
            <a:off x="2357920" y="3469010"/>
            <a:ext cx="2241334" cy="2102483"/>
            <a:chOff x="4059350" y="1245513"/>
            <a:chExt cx="3539134" cy="1477500"/>
          </a:xfrm>
        </p:grpSpPr>
        <p:sp>
          <p:nvSpPr>
            <p:cNvPr id="364" name="Google Shape;364;p30"/>
            <p:cNvSpPr txBox="1"/>
            <p:nvPr/>
          </p:nvSpPr>
          <p:spPr>
            <a:xfrm>
              <a:off x="4059350" y="1707213"/>
              <a:ext cx="3539134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 letter that only says </a:t>
              </a:r>
              <a:r>
                <a:rPr lang="en-US" sz="16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“this student did well in my class”</a:t>
              </a: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is not very helpful.</a:t>
              </a: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30"/>
            <p:cNvSpPr txBox="1"/>
            <p:nvPr/>
          </p:nvSpPr>
          <p:spPr>
            <a:xfrm>
              <a:off x="4320398" y="1245513"/>
              <a:ext cx="287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Make Each Letter Count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6" name="Google Shape;366;p30"/>
          <p:cNvGrpSpPr/>
          <p:nvPr/>
        </p:nvGrpSpPr>
        <p:grpSpPr>
          <a:xfrm>
            <a:off x="4657248" y="3434228"/>
            <a:ext cx="2028949" cy="2283434"/>
            <a:chOff x="4320349" y="1234059"/>
            <a:chExt cx="3729000" cy="2283434"/>
          </a:xfrm>
        </p:grpSpPr>
        <p:sp>
          <p:nvSpPr>
            <p:cNvPr id="367" name="Google Shape;367;p30"/>
            <p:cNvSpPr txBox="1"/>
            <p:nvPr/>
          </p:nvSpPr>
          <p:spPr>
            <a:xfrm>
              <a:off x="4320349" y="1884293"/>
              <a:ext cx="3729000" cy="16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Sometimes it can be hard to find 3-4 CS professors who know you well. It’s okay to have letters from faculty in other related technical fields ( e.g., EE, Math, etc.)</a:t>
              </a: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8" name="Google Shape;368;p30"/>
            <p:cNvSpPr txBox="1"/>
            <p:nvPr/>
          </p:nvSpPr>
          <p:spPr>
            <a:xfrm>
              <a:off x="4321037" y="1234059"/>
              <a:ext cx="3727621" cy="594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Letters from Other Disciplines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9" name="Google Shape;369;p30"/>
          <p:cNvGrpSpPr/>
          <p:nvPr/>
        </p:nvGrpSpPr>
        <p:grpSpPr>
          <a:xfrm>
            <a:off x="6683412" y="3445685"/>
            <a:ext cx="2344854" cy="2134032"/>
            <a:chOff x="4320398" y="1245512"/>
            <a:chExt cx="2874300" cy="2134032"/>
          </a:xfrm>
        </p:grpSpPr>
        <p:sp>
          <p:nvSpPr>
            <p:cNvPr id="370" name="Google Shape;370;p30"/>
            <p:cNvSpPr txBox="1"/>
            <p:nvPr/>
          </p:nvSpPr>
          <p:spPr>
            <a:xfrm>
              <a:off x="4487367" y="1884944"/>
              <a:ext cx="2599959" cy="14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 letter from a supervisor during a summer internship is fine. However, the internship supervisor should have a PhD, and it is preferable if the internship is research focused</a:t>
              </a:r>
              <a:endParaRPr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1" name="Google Shape;371;p30"/>
            <p:cNvSpPr txBox="1"/>
            <p:nvPr/>
          </p:nvSpPr>
          <p:spPr>
            <a:xfrm>
              <a:off x="4320398" y="1245512"/>
              <a:ext cx="2874300" cy="635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Internship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Supervisors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72" name="Google Shape;372;p30"/>
          <p:cNvGrpSpPr/>
          <p:nvPr/>
        </p:nvGrpSpPr>
        <p:grpSpPr>
          <a:xfrm>
            <a:off x="161020" y="1090161"/>
            <a:ext cx="2196900" cy="2196900"/>
            <a:chOff x="742523" y="1597585"/>
            <a:chExt cx="2196900" cy="2196900"/>
          </a:xfrm>
        </p:grpSpPr>
        <p:sp>
          <p:nvSpPr>
            <p:cNvPr id="373" name="Google Shape;373;p30"/>
            <p:cNvSpPr/>
            <p:nvPr/>
          </p:nvSpPr>
          <p:spPr>
            <a:xfrm>
              <a:off x="742523" y="1597585"/>
              <a:ext cx="2196900" cy="2196900"/>
            </a:xfrm>
            <a:prstGeom prst="diamond">
              <a:avLst/>
            </a:prstGeom>
            <a:solidFill>
              <a:srgbClr val="1CBBB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619455" y="2495352"/>
              <a:ext cx="445500" cy="417027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30"/>
          <p:cNvGrpSpPr/>
          <p:nvPr/>
        </p:nvGrpSpPr>
        <p:grpSpPr>
          <a:xfrm>
            <a:off x="2382230" y="1090161"/>
            <a:ext cx="2196900" cy="2196900"/>
            <a:chOff x="2380130" y="1583904"/>
            <a:chExt cx="2196900" cy="2196900"/>
          </a:xfrm>
        </p:grpSpPr>
        <p:sp>
          <p:nvSpPr>
            <p:cNvPr id="376" name="Google Shape;376;p30"/>
            <p:cNvSpPr/>
            <p:nvPr/>
          </p:nvSpPr>
          <p:spPr>
            <a:xfrm>
              <a:off x="2380130" y="1583904"/>
              <a:ext cx="2196900" cy="2196900"/>
            </a:xfrm>
            <a:prstGeom prst="diamond">
              <a:avLst/>
            </a:prstGeom>
            <a:solidFill>
              <a:srgbClr val="FEB85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3230856" y="2429174"/>
              <a:ext cx="497904" cy="497904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30"/>
          <p:cNvGrpSpPr/>
          <p:nvPr/>
        </p:nvGrpSpPr>
        <p:grpSpPr>
          <a:xfrm>
            <a:off x="4574100" y="1097991"/>
            <a:ext cx="2196900" cy="2196900"/>
            <a:chOff x="4270535" y="1597585"/>
            <a:chExt cx="2196900" cy="2196900"/>
          </a:xfrm>
        </p:grpSpPr>
        <p:sp>
          <p:nvSpPr>
            <p:cNvPr id="379" name="Google Shape;379;p30"/>
            <p:cNvSpPr/>
            <p:nvPr/>
          </p:nvSpPr>
          <p:spPr>
            <a:xfrm>
              <a:off x="4270535" y="1597585"/>
              <a:ext cx="2196900" cy="2196900"/>
            </a:xfrm>
            <a:prstGeom prst="diamond">
              <a:avLst/>
            </a:prstGeom>
            <a:solidFill>
              <a:srgbClr val="1CBBB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5118805" y="2390120"/>
              <a:ext cx="499902" cy="605829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30"/>
          <p:cNvGrpSpPr/>
          <p:nvPr/>
        </p:nvGrpSpPr>
        <p:grpSpPr>
          <a:xfrm>
            <a:off x="6765512" y="1097991"/>
            <a:ext cx="2196900" cy="2196900"/>
            <a:chOff x="6034540" y="1597585"/>
            <a:chExt cx="2196900" cy="2196900"/>
          </a:xfrm>
        </p:grpSpPr>
        <p:sp>
          <p:nvSpPr>
            <p:cNvPr id="382" name="Google Shape;382;p30"/>
            <p:cNvSpPr/>
            <p:nvPr/>
          </p:nvSpPr>
          <p:spPr>
            <a:xfrm>
              <a:off x="6034540" y="1597585"/>
              <a:ext cx="2196900" cy="2196900"/>
            </a:xfrm>
            <a:prstGeom prst="diamond">
              <a:avLst/>
            </a:prstGeom>
            <a:solidFill>
              <a:srgbClr val="FEB85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6949818" y="2453460"/>
              <a:ext cx="175049" cy="46103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 rot="10800000">
              <a:off x="7149177" y="2451333"/>
              <a:ext cx="218119" cy="46529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Getting Strong Letters of Recommendation</a:t>
            </a:r>
            <a:endParaRPr/>
          </a:p>
        </p:txBody>
      </p:sp>
      <p:sp>
        <p:nvSpPr>
          <p:cNvPr id="390" name="Google Shape;390;p31"/>
          <p:cNvSpPr/>
          <p:nvPr/>
        </p:nvSpPr>
        <p:spPr>
          <a:xfrm>
            <a:off x="720027" y="1182794"/>
            <a:ext cx="2140800" cy="2181000"/>
          </a:xfrm>
          <a:prstGeom prst="triangle">
            <a:avLst>
              <a:gd name="adj" fmla="val 50000"/>
            </a:avLst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/>
          <p:nvPr/>
        </p:nvSpPr>
        <p:spPr>
          <a:xfrm rot="10800000">
            <a:off x="3503352" y="2930621"/>
            <a:ext cx="2140800" cy="2181000"/>
          </a:xfrm>
          <a:prstGeom prst="triangle">
            <a:avLst>
              <a:gd name="adj" fmla="val 50000"/>
            </a:avLst>
          </a:prstGeom>
          <a:solidFill>
            <a:srgbClr val="1CBBB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1"/>
          <p:cNvSpPr/>
          <p:nvPr/>
        </p:nvSpPr>
        <p:spPr>
          <a:xfrm>
            <a:off x="6286704" y="1182794"/>
            <a:ext cx="2140800" cy="2181000"/>
          </a:xfrm>
          <a:prstGeom prst="triangle">
            <a:avLst>
              <a:gd name="adj" fmla="val 50000"/>
            </a:avLst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31"/>
          <p:cNvGrpSpPr/>
          <p:nvPr/>
        </p:nvGrpSpPr>
        <p:grpSpPr>
          <a:xfrm>
            <a:off x="221649" y="3490852"/>
            <a:ext cx="2909592" cy="1889770"/>
            <a:chOff x="4082825" y="1245517"/>
            <a:chExt cx="3112196" cy="1004930"/>
          </a:xfrm>
        </p:grpSpPr>
        <p:sp>
          <p:nvSpPr>
            <p:cNvPr id="394" name="Google Shape;394;p31"/>
            <p:cNvSpPr txBox="1"/>
            <p:nvPr/>
          </p:nvSpPr>
          <p:spPr>
            <a:xfrm>
              <a:off x="4082825" y="1586847"/>
              <a:ext cx="3103500" cy="6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Neutral letters will not have much impact. Make sure such writers can decline your request</a:t>
              </a: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5" name="Google Shape;395;p31"/>
            <p:cNvSpPr txBox="1"/>
            <p:nvPr/>
          </p:nvSpPr>
          <p:spPr>
            <a:xfrm>
              <a:off x="4091521" y="1245517"/>
              <a:ext cx="310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Give Them a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Way to Say “No”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6" name="Google Shape;396;p31"/>
          <p:cNvGrpSpPr/>
          <p:nvPr/>
        </p:nvGrpSpPr>
        <p:grpSpPr>
          <a:xfrm>
            <a:off x="2407871" y="1090972"/>
            <a:ext cx="4430149" cy="1264015"/>
            <a:chOff x="3922566" y="1245513"/>
            <a:chExt cx="3821400" cy="1264015"/>
          </a:xfrm>
        </p:grpSpPr>
        <p:sp>
          <p:nvSpPr>
            <p:cNvPr id="397" name="Google Shape;397;p31"/>
            <p:cNvSpPr txBox="1"/>
            <p:nvPr/>
          </p:nvSpPr>
          <p:spPr>
            <a:xfrm>
              <a:off x="3922566" y="1493728"/>
              <a:ext cx="38214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“I’m applying to graduate school. Would you feel comfortable writing a positive letter for me? If so, I’d be grateful. If you are not able to do this for any reason, I’ll certainly understand.”</a:t>
              </a:r>
              <a:endPara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8" name="Google Shape;398;p31"/>
            <p:cNvSpPr txBox="1"/>
            <p:nvPr/>
          </p:nvSpPr>
          <p:spPr>
            <a:xfrm>
              <a:off x="4320398" y="1245513"/>
              <a:ext cx="287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For example…</a:t>
              </a:r>
              <a:endParaRPr sz="1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5586814" y="3479749"/>
            <a:ext cx="3413014" cy="2010447"/>
            <a:chOff x="4320397" y="1245513"/>
            <a:chExt cx="2874601" cy="1218010"/>
          </a:xfrm>
        </p:grpSpPr>
        <p:sp>
          <p:nvSpPr>
            <p:cNvPr id="400" name="Google Shape;400;p31"/>
            <p:cNvSpPr txBox="1"/>
            <p:nvPr/>
          </p:nvSpPr>
          <p:spPr>
            <a:xfrm>
              <a:off x="4320397" y="1447723"/>
              <a:ext cx="2874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Provide a resume and a transcript when asking. Ask which other materials they would like to see (e.g., a statement of purpose).</a:t>
              </a: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1" name="Google Shape;401;p31"/>
            <p:cNvSpPr txBox="1"/>
            <p:nvPr/>
          </p:nvSpPr>
          <p:spPr>
            <a:xfrm>
              <a:off x="4320398" y="1245513"/>
              <a:ext cx="287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Helps to Have Built a Relationship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02" name="Google Shape;402;p31"/>
          <p:cNvSpPr/>
          <p:nvPr/>
        </p:nvSpPr>
        <p:spPr>
          <a:xfrm flipH="1">
            <a:off x="1372167" y="2328759"/>
            <a:ext cx="796345" cy="656935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1"/>
          <p:cNvSpPr/>
          <p:nvPr/>
        </p:nvSpPr>
        <p:spPr>
          <a:xfrm rot="-5400000" flipH="1">
            <a:off x="4194942" y="3288964"/>
            <a:ext cx="754117" cy="710198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7020272" y="2247279"/>
            <a:ext cx="682283" cy="624947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1114361" y="5801431"/>
            <a:ext cx="6915277" cy="56212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Additional tips for requesting letters:</a:t>
            </a: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https://gradschool.cornell.edu/diversity-inclusion/recruitment/prospective-students/requesting-letters-of-recommendation/</a:t>
            </a:r>
            <a:r>
              <a:rPr lang="en-US" sz="1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 Exam &amp; Scores</a:t>
            </a:r>
            <a:endParaRPr/>
          </a:p>
        </p:txBody>
      </p:sp>
      <p:grpSp>
        <p:nvGrpSpPr>
          <p:cNvPr id="411" name="Google Shape;411;p32"/>
          <p:cNvGrpSpPr/>
          <p:nvPr/>
        </p:nvGrpSpPr>
        <p:grpSpPr>
          <a:xfrm>
            <a:off x="417107" y="1137380"/>
            <a:ext cx="692601" cy="694017"/>
            <a:chOff x="727826" y="1889385"/>
            <a:chExt cx="692601" cy="694017"/>
          </a:xfrm>
        </p:grpSpPr>
        <p:sp>
          <p:nvSpPr>
            <p:cNvPr id="412" name="Google Shape;412;p32"/>
            <p:cNvSpPr/>
            <p:nvPr/>
          </p:nvSpPr>
          <p:spPr>
            <a:xfrm>
              <a:off x="727826" y="1889385"/>
              <a:ext cx="692601" cy="694017"/>
            </a:xfrm>
            <a:prstGeom prst="ellipse">
              <a:avLst/>
            </a:prstGeom>
            <a:solidFill>
              <a:srgbClr val="1E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900072" y="2061631"/>
              <a:ext cx="347025" cy="347025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2"/>
          <p:cNvSpPr txBox="1"/>
          <p:nvPr/>
        </p:nvSpPr>
        <p:spPr>
          <a:xfrm>
            <a:off x="1281954" y="1160444"/>
            <a:ext cx="5752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Check if GRE Scores are required by the institutions that you are applying to</a:t>
            </a:r>
            <a:endParaRPr/>
          </a:p>
        </p:txBody>
      </p:sp>
      <p:grpSp>
        <p:nvGrpSpPr>
          <p:cNvPr id="415" name="Google Shape;415;p32"/>
          <p:cNvGrpSpPr/>
          <p:nvPr/>
        </p:nvGrpSpPr>
        <p:grpSpPr>
          <a:xfrm>
            <a:off x="409413" y="2123046"/>
            <a:ext cx="694017" cy="694017"/>
            <a:chOff x="612416" y="3163139"/>
            <a:chExt cx="531721" cy="531721"/>
          </a:xfrm>
        </p:grpSpPr>
        <p:sp>
          <p:nvSpPr>
            <p:cNvPr id="416" name="Google Shape;416;p32"/>
            <p:cNvSpPr/>
            <p:nvPr/>
          </p:nvSpPr>
          <p:spPr>
            <a:xfrm>
              <a:off x="612416" y="3163139"/>
              <a:ext cx="531721" cy="531721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729008" y="3280558"/>
              <a:ext cx="298536" cy="296883"/>
            </a:xfrm>
            <a:custGeom>
              <a:avLst/>
              <a:gdLst/>
              <a:ahLst/>
              <a:cxnLst/>
              <a:rect l="l" t="t" r="r" b="b"/>
              <a:pathLst>
                <a:path w="3228711" h="3210836" extrusionOk="0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32"/>
          <p:cNvSpPr txBox="1"/>
          <p:nvPr/>
        </p:nvSpPr>
        <p:spPr>
          <a:xfrm>
            <a:off x="1249150" y="2116111"/>
            <a:ext cx="5752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Investigate the expected GRE score ranges, and the scores importance to the application</a:t>
            </a:r>
            <a:endParaRPr/>
          </a:p>
        </p:txBody>
      </p:sp>
      <p:grpSp>
        <p:nvGrpSpPr>
          <p:cNvPr id="419" name="Google Shape;419;p32"/>
          <p:cNvGrpSpPr/>
          <p:nvPr/>
        </p:nvGrpSpPr>
        <p:grpSpPr>
          <a:xfrm>
            <a:off x="409411" y="3107253"/>
            <a:ext cx="694017" cy="694017"/>
            <a:chOff x="727826" y="1889385"/>
            <a:chExt cx="531721" cy="531721"/>
          </a:xfrm>
        </p:grpSpPr>
        <p:sp>
          <p:nvSpPr>
            <p:cNvPr id="420" name="Google Shape;420;p32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rgbClr val="1E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rot="2700000">
              <a:off x="948789" y="1975245"/>
              <a:ext cx="89795" cy="360000"/>
            </a:xfrm>
            <a:custGeom>
              <a:avLst/>
              <a:gdLst/>
              <a:ahLst/>
              <a:cxnLst/>
              <a:rect l="l" t="t" r="r" b="b"/>
              <a:pathLst>
                <a:path w="1035916" h="4153123" extrusionOk="0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32"/>
          <p:cNvSpPr txBox="1"/>
          <p:nvPr/>
        </p:nvSpPr>
        <p:spPr>
          <a:xfrm>
            <a:off x="1242870" y="3107253"/>
            <a:ext cx="5752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Prepare for the exam! Taking practice tests can help immensely</a:t>
            </a:r>
            <a:endParaRPr/>
          </a:p>
        </p:txBody>
      </p:sp>
      <p:grpSp>
        <p:nvGrpSpPr>
          <p:cNvPr id="423" name="Google Shape;423;p32"/>
          <p:cNvGrpSpPr/>
          <p:nvPr/>
        </p:nvGrpSpPr>
        <p:grpSpPr>
          <a:xfrm>
            <a:off x="409411" y="4091460"/>
            <a:ext cx="694017" cy="694017"/>
            <a:chOff x="560335" y="5095750"/>
            <a:chExt cx="694017" cy="694017"/>
          </a:xfrm>
        </p:grpSpPr>
        <p:sp>
          <p:nvSpPr>
            <p:cNvPr id="424" name="Google Shape;424;p32"/>
            <p:cNvSpPr/>
            <p:nvPr/>
          </p:nvSpPr>
          <p:spPr>
            <a:xfrm>
              <a:off x="560335" y="5095750"/>
              <a:ext cx="694017" cy="694017"/>
            </a:xfrm>
            <a:prstGeom prst="ellipse">
              <a:avLst/>
            </a:prstGeom>
            <a:solidFill>
              <a:srgbClr val="1E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716007" y="5242474"/>
              <a:ext cx="395557" cy="400568"/>
            </a:xfrm>
            <a:custGeom>
              <a:avLst/>
              <a:gdLst/>
              <a:ahLst/>
              <a:cxnLst/>
              <a:rect l="l" t="t" r="r" b="b"/>
              <a:pathLst>
                <a:path w="2844151" h="2880180" extrusionOk="0">
                  <a:moveTo>
                    <a:pt x="2390187" y="1502145"/>
                  </a:moveTo>
                  <a:lnTo>
                    <a:pt x="2844151" y="1530794"/>
                  </a:lnTo>
                  <a:cubicBezTo>
                    <a:pt x="2804784" y="2154619"/>
                    <a:pt x="2367464" y="2681809"/>
                    <a:pt x="1761650" y="2835749"/>
                  </a:cubicBezTo>
                  <a:cubicBezTo>
                    <a:pt x="1191486" y="2980631"/>
                    <a:pt x="594633" y="2763755"/>
                    <a:pt x="252983" y="2293680"/>
                  </a:cubicBezTo>
                  <a:lnTo>
                    <a:pt x="102982" y="2380283"/>
                  </a:lnTo>
                  <a:lnTo>
                    <a:pt x="104524" y="1603708"/>
                  </a:lnTo>
                  <a:lnTo>
                    <a:pt x="777828" y="1990661"/>
                  </a:lnTo>
                  <a:lnTo>
                    <a:pt x="648358" y="2065410"/>
                  </a:lnTo>
                  <a:cubicBezTo>
                    <a:pt x="886760" y="2358087"/>
                    <a:pt x="1276546" y="2489694"/>
                    <a:pt x="1649627" y="2394891"/>
                  </a:cubicBezTo>
                  <a:cubicBezTo>
                    <a:pt x="2064076" y="2289577"/>
                    <a:pt x="2363256" y="1928916"/>
                    <a:pt x="2390187" y="1502145"/>
                  </a:cubicBezTo>
                  <a:close/>
                  <a:moveTo>
                    <a:pt x="1424249" y="58"/>
                  </a:moveTo>
                  <a:cubicBezTo>
                    <a:pt x="1880498" y="-4073"/>
                    <a:pt x="2318325" y="209551"/>
                    <a:pt x="2591169" y="586524"/>
                  </a:cubicBezTo>
                  <a:lnTo>
                    <a:pt x="2741170" y="499921"/>
                  </a:lnTo>
                  <a:lnTo>
                    <a:pt x="2739628" y="1276497"/>
                  </a:lnTo>
                  <a:lnTo>
                    <a:pt x="2066324" y="889544"/>
                  </a:lnTo>
                  <a:lnTo>
                    <a:pt x="2195793" y="814795"/>
                  </a:lnTo>
                  <a:cubicBezTo>
                    <a:pt x="1957391" y="522118"/>
                    <a:pt x="1567606" y="390511"/>
                    <a:pt x="1194524" y="485313"/>
                  </a:cubicBezTo>
                  <a:cubicBezTo>
                    <a:pt x="780075" y="590627"/>
                    <a:pt x="480895" y="951288"/>
                    <a:pt x="453964" y="1378059"/>
                  </a:cubicBezTo>
                  <a:lnTo>
                    <a:pt x="0" y="1349410"/>
                  </a:lnTo>
                  <a:cubicBezTo>
                    <a:pt x="39367" y="725585"/>
                    <a:pt x="476687" y="198395"/>
                    <a:pt x="1082501" y="44455"/>
                  </a:cubicBezTo>
                  <a:cubicBezTo>
                    <a:pt x="1196091" y="15591"/>
                    <a:pt x="1310740" y="1086"/>
                    <a:pt x="1424249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32"/>
          <p:cNvSpPr txBox="1"/>
          <p:nvPr/>
        </p:nvSpPr>
        <p:spPr>
          <a:xfrm>
            <a:off x="1242870" y="3927880"/>
            <a:ext cx="57527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You can retake the exam if you feel you could do better. However, the previous scores will still appear on your application</a:t>
            </a:r>
            <a:endParaRPr/>
          </a:p>
        </p:txBody>
      </p:sp>
      <p:sp>
        <p:nvSpPr>
          <p:cNvPr id="427" name="Google Shape;427;p32"/>
          <p:cNvSpPr/>
          <p:nvPr/>
        </p:nvSpPr>
        <p:spPr>
          <a:xfrm>
            <a:off x="271435" y="5233733"/>
            <a:ext cx="8570724" cy="11347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Resources:</a:t>
            </a:r>
            <a:endParaRPr/>
          </a:p>
          <a:p>
            <a:pPr marL="361950" marR="0" lvl="3" indent="-2857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https://www.princetonreview.com/grad/gre-information</a:t>
            </a:r>
            <a:endParaRPr sz="1800" b="0" i="0" u="sng" strike="noStrike" cap="none">
              <a:solidFill>
                <a:schemeClr val="hlink"/>
              </a:solidFill>
              <a:latin typeface="Lato"/>
              <a:ea typeface="Lato"/>
              <a:cs typeface="Lato"/>
              <a:sym typeface="Lato"/>
            </a:endParaRPr>
          </a:p>
          <a:p>
            <a:pPr marL="361950" marR="0" lvl="3" indent="-2857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http://www.ets.org/gre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if I Don’t Have a CS Undergrad Degree?</a:t>
            </a:r>
            <a:endParaRPr/>
          </a:p>
        </p:txBody>
      </p:sp>
      <p:sp>
        <p:nvSpPr>
          <p:cNvPr id="433" name="Google Shape;433;p33"/>
          <p:cNvSpPr/>
          <p:nvPr/>
        </p:nvSpPr>
        <p:spPr>
          <a:xfrm>
            <a:off x="972105" y="1524429"/>
            <a:ext cx="7199791" cy="436848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3"/>
          <p:cNvSpPr/>
          <p:nvPr/>
        </p:nvSpPr>
        <p:spPr>
          <a:xfrm>
            <a:off x="1142999" y="1693053"/>
            <a:ext cx="6858002" cy="40241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still apply, but demonstrate your technical knowledge, ability to do graduate level research and equivalent coursework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Consider obtaining a research-focused MS degree first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200" dirty="0">
                <a:latin typeface="Lato"/>
                <a:sym typeface="Lato"/>
              </a:rPr>
              <a:t>You may be able to take foundational courses in the first year to build background.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requirements depend on the school. </a:t>
            </a:r>
            <a:endParaRPr dirty="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Make sure to check the admissions requirements for the schools you apply to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Working Before Grad School: Pros &amp; Cons</a:t>
            </a:r>
            <a:endParaRPr/>
          </a:p>
        </p:txBody>
      </p:sp>
      <p:sp>
        <p:nvSpPr>
          <p:cNvPr id="440" name="Google Shape;440;p34"/>
          <p:cNvSpPr/>
          <p:nvPr/>
        </p:nvSpPr>
        <p:spPr>
          <a:xfrm>
            <a:off x="31515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503807" y="1352269"/>
            <a:ext cx="3695331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Advantages</a:t>
            </a:r>
            <a:endParaRPr lang="en-US" dirty="0">
              <a:ea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 can give a clearer picture of your interests, and research interests.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 can teach discipline and time management</a:t>
            </a:r>
            <a:endParaRPr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Graduate schools tend to value work experience; </a:t>
            </a:r>
            <a:b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can make up for less-than-stellar grades</a:t>
            </a:r>
            <a:endParaRPr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Some employers will pay or provide time off for a professional Master’s</a:t>
            </a:r>
            <a:endParaRPr sz="18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469628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4884937" y="1352269"/>
            <a:ext cx="3890640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Disadvantages</a:t>
            </a:r>
            <a:endParaRPr lang="en-US" dirty="0">
              <a:ea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It can be difficult to go back to school with family and/or financial responsibilities</a:t>
            </a:r>
            <a:endParaRPr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Giving up a good salary can be tough</a:t>
            </a:r>
            <a:endParaRPr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Balancing part-time graduate school with a full time job can be  challenging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3F3F3F"/>
                </a:solidFill>
                <a:latin typeface="Lato"/>
                <a:sym typeface="Lato"/>
              </a:rPr>
              <a:t>Getting recommendation letters from previous faculty can be tough</a:t>
            </a: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About Pursuing a Ph.D. Part-time?</a:t>
            </a:r>
            <a:endParaRPr sz="2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" name="Google Shape;433;p33">
            <a:extLst>
              <a:ext uri="{FF2B5EF4-FFF2-40B4-BE49-F238E27FC236}">
                <a16:creationId xmlns:a16="http://schemas.microsoft.com/office/drawing/2014/main" id="{D64A3D02-4CE2-8341-ACFF-03B3B736AAFC}"/>
              </a:ext>
            </a:extLst>
          </p:cNvPr>
          <p:cNvSpPr/>
          <p:nvPr/>
        </p:nvSpPr>
        <p:spPr>
          <a:xfrm>
            <a:off x="360219" y="1160444"/>
            <a:ext cx="8432932" cy="521264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4;p33">
            <a:extLst>
              <a:ext uri="{FF2B5EF4-FFF2-40B4-BE49-F238E27FC236}">
                <a16:creationId xmlns:a16="http://schemas.microsoft.com/office/drawing/2014/main" id="{4383012A-1D7D-BE4A-A2E5-17FB1C96C764}"/>
              </a:ext>
            </a:extLst>
          </p:cNvPr>
          <p:cNvSpPr/>
          <p:nvPr/>
        </p:nvSpPr>
        <p:spPr>
          <a:xfrm>
            <a:off x="637309" y="1399309"/>
            <a:ext cx="7910946" cy="47105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24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Earning a Ph.D. part-time is uncommon</a:t>
            </a:r>
            <a:endParaRPr lang="en-US"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28650" lvl="1" indent="-247650"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This can be difficult as the research component of the PhD often requires full-time attention</a:t>
            </a:r>
            <a:endParaRPr lang="en-US" dirty="0"/>
          </a:p>
          <a:p>
            <a:pPr marL="628650" lvl="1" indent="-95250">
              <a:buClr>
                <a:srgbClr val="3F3F3F"/>
              </a:buClr>
              <a:buSzPts val="2400"/>
            </a:pPr>
            <a:endParaRPr lang="en-US" sz="1800"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lvl="0" indent="-171450"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This is somewhat common for Master’s degrees</a:t>
            </a:r>
            <a:endParaRPr lang="en-US"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28650" lvl="1" indent="-247650"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Some employers will cover tuition costs if you continue to work full time</a:t>
            </a:r>
            <a:endParaRPr lang="en-US"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628650" lvl="1" indent="-247650"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Typically, a full-time Master’s will take about 2 years (part-time often 4 years).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The Admissions Process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to decide where to apply and choose among your acceptances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56" name="Google Shape;456;p36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457" name="Google Shape;45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36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6914107" y="2040233"/>
            <a:ext cx="826038" cy="826037"/>
          </a:xfrm>
          <a:prstGeom prst="ellipse">
            <a:avLst/>
          </a:prstGeom>
          <a:solidFill>
            <a:srgbClr val="FFB8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158978" y="2028798"/>
            <a:ext cx="826038" cy="826037"/>
          </a:xfrm>
          <a:prstGeom prst="ellipse">
            <a:avLst/>
          </a:prstGeom>
          <a:solidFill>
            <a:srgbClr val="1DB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364959" y="2011279"/>
            <a:ext cx="826038" cy="826037"/>
          </a:xfrm>
          <a:prstGeom prst="ellipse">
            <a:avLst/>
          </a:prstGeom>
          <a:solidFill>
            <a:srgbClr val="FEB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0" y="18627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is a Ph.D. in CS and Why Should I Consider It?</a:t>
            </a:r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128080" y="2978482"/>
            <a:ext cx="3299797" cy="2362442"/>
            <a:chOff x="1799390" y="4230002"/>
            <a:chExt cx="2853755" cy="1608416"/>
          </a:xfrm>
        </p:grpSpPr>
        <p:sp>
          <p:nvSpPr>
            <p:cNvPr id="110" name="Google Shape;110;p18"/>
            <p:cNvSpPr txBox="1"/>
            <p:nvPr/>
          </p:nvSpPr>
          <p:spPr>
            <a:xfrm>
              <a:off x="2017388" y="4822618"/>
              <a:ext cx="2428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Study advanced topics, increase your CS knowledge &amp; be trained to be a successful 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researcher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1799390" y="4230002"/>
              <a:ext cx="2853755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Increase Knowledge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&amp; Hone Research Skills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3395959" y="3054344"/>
            <a:ext cx="2352077" cy="1796642"/>
            <a:chOff x="-737236" y="4178514"/>
            <a:chExt cx="4863682" cy="1796642"/>
          </a:xfrm>
        </p:grpSpPr>
        <p:sp>
          <p:nvSpPr>
            <p:cNvPr id="113" name="Google Shape;113;p18"/>
            <p:cNvSpPr txBox="1"/>
            <p:nvPr/>
          </p:nvSpPr>
          <p:spPr>
            <a:xfrm>
              <a:off x="-588843" y="4982156"/>
              <a:ext cx="45669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Learn about and contribute to cutting edge CS research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-737236" y="4178514"/>
              <a:ext cx="4863682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Advance the State-of-the-Art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5" name="Google Shape;115;p18"/>
          <p:cNvSpPr/>
          <p:nvPr/>
        </p:nvSpPr>
        <p:spPr>
          <a:xfrm>
            <a:off x="1506629" y="2170290"/>
            <a:ext cx="542700" cy="50801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 rot="-5400000">
            <a:off x="4309196" y="2163834"/>
            <a:ext cx="525601" cy="557823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 rot="2700000">
            <a:off x="7117983" y="2049343"/>
            <a:ext cx="418286" cy="749908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18"/>
          <p:cNvGrpSpPr/>
          <p:nvPr/>
        </p:nvGrpSpPr>
        <p:grpSpPr>
          <a:xfrm>
            <a:off x="6058865" y="3056778"/>
            <a:ext cx="2536522" cy="2063769"/>
            <a:chOff x="4557066" y="4290388"/>
            <a:chExt cx="2319000" cy="1347635"/>
          </a:xfrm>
        </p:grpSpPr>
        <p:sp>
          <p:nvSpPr>
            <p:cNvPr id="119" name="Google Shape;119;p18"/>
            <p:cNvSpPr txBox="1"/>
            <p:nvPr/>
          </p:nvSpPr>
          <p:spPr>
            <a:xfrm>
              <a:off x="4557066" y="4807023"/>
              <a:ext cx="2319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Opportunity to pursue your own professional and intellectual interests in CS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4557066" y="4290388"/>
              <a:ext cx="2319000" cy="469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Pursue Your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Interests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Typical Admissions Timeline 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394764" y="3380932"/>
            <a:ext cx="1329600" cy="360000"/>
          </a:xfrm>
          <a:prstGeom prst="rect">
            <a:avLst/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Junior Year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2651722" y="3186336"/>
            <a:ext cx="1329600" cy="752964"/>
          </a:xfrm>
          <a:prstGeom prst="rect">
            <a:avLst/>
          </a:prstGeom>
          <a:solidFill>
            <a:srgbClr val="1CBBB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Summer after Junior Year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5019441" y="3303770"/>
            <a:ext cx="1329600" cy="514326"/>
          </a:xfrm>
          <a:prstGeom prst="rect">
            <a:avLst/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Fall Senior Year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7"/>
          <p:cNvSpPr/>
          <p:nvPr/>
        </p:nvSpPr>
        <p:spPr>
          <a:xfrm>
            <a:off x="7367556" y="3305047"/>
            <a:ext cx="1329600" cy="514326"/>
          </a:xfrm>
          <a:prstGeom prst="rect">
            <a:avLst/>
          </a:prstGeom>
          <a:solidFill>
            <a:srgbClr val="1CBBB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Spring Senior Year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37"/>
          <p:cNvGrpSpPr/>
          <p:nvPr/>
        </p:nvGrpSpPr>
        <p:grpSpPr>
          <a:xfrm>
            <a:off x="2974372" y="2315852"/>
            <a:ext cx="684300" cy="684300"/>
            <a:chOff x="2764234" y="2411485"/>
            <a:chExt cx="684300" cy="684300"/>
          </a:xfrm>
        </p:grpSpPr>
        <p:sp>
          <p:nvSpPr>
            <p:cNvPr id="469" name="Google Shape;469;p37"/>
            <p:cNvSpPr/>
            <p:nvPr/>
          </p:nvSpPr>
          <p:spPr>
            <a:xfrm>
              <a:off x="2764234" y="2411485"/>
              <a:ext cx="684300" cy="684300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943359" y="2585224"/>
              <a:ext cx="340200" cy="318457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7"/>
          <p:cNvGrpSpPr/>
          <p:nvPr/>
        </p:nvGrpSpPr>
        <p:grpSpPr>
          <a:xfrm>
            <a:off x="832581" y="4036597"/>
            <a:ext cx="684300" cy="684300"/>
            <a:chOff x="513718" y="3821605"/>
            <a:chExt cx="684300" cy="684300"/>
          </a:xfrm>
        </p:grpSpPr>
        <p:sp>
          <p:nvSpPr>
            <p:cNvPr id="472" name="Google Shape;472;p37"/>
            <p:cNvSpPr/>
            <p:nvPr/>
          </p:nvSpPr>
          <p:spPr>
            <a:xfrm>
              <a:off x="513718" y="3821605"/>
              <a:ext cx="684300" cy="684300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685181" y="3991642"/>
              <a:ext cx="342819" cy="345683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7"/>
          <p:cNvGrpSpPr/>
          <p:nvPr/>
        </p:nvGrpSpPr>
        <p:grpSpPr>
          <a:xfrm>
            <a:off x="5342091" y="4036597"/>
            <a:ext cx="684300" cy="684300"/>
            <a:chOff x="4331812" y="3923653"/>
            <a:chExt cx="684300" cy="684300"/>
          </a:xfrm>
        </p:grpSpPr>
        <p:sp>
          <p:nvSpPr>
            <p:cNvPr id="475" name="Google Shape;475;p37"/>
            <p:cNvSpPr/>
            <p:nvPr/>
          </p:nvSpPr>
          <p:spPr>
            <a:xfrm>
              <a:off x="4331812" y="3923653"/>
              <a:ext cx="684300" cy="684300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 rot="2700000">
              <a:off x="4537439" y="4034645"/>
              <a:ext cx="260442" cy="466924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37"/>
          <p:cNvGrpSpPr/>
          <p:nvPr/>
        </p:nvGrpSpPr>
        <p:grpSpPr>
          <a:xfrm>
            <a:off x="7690206" y="2272160"/>
            <a:ext cx="684300" cy="684300"/>
            <a:chOff x="5899390" y="2411485"/>
            <a:chExt cx="684300" cy="684300"/>
          </a:xfrm>
        </p:grpSpPr>
        <p:sp>
          <p:nvSpPr>
            <p:cNvPr id="478" name="Google Shape;478;p37"/>
            <p:cNvSpPr/>
            <p:nvPr/>
          </p:nvSpPr>
          <p:spPr>
            <a:xfrm>
              <a:off x="5899390" y="2411485"/>
              <a:ext cx="684300" cy="684300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 rot="2700000">
              <a:off x="6173919" y="2492188"/>
              <a:ext cx="131851" cy="528606"/>
            </a:xfrm>
            <a:custGeom>
              <a:avLst/>
              <a:gdLst/>
              <a:ahLst/>
              <a:cxnLst/>
              <a:rect l="l" t="t" r="r" b="b"/>
              <a:pathLst>
                <a:path w="1035916" h="4153123" extrusionOk="0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37"/>
          <p:cNvSpPr txBox="1"/>
          <p:nvPr/>
        </p:nvSpPr>
        <p:spPr>
          <a:xfrm>
            <a:off x="140308" y="1712224"/>
            <a:ext cx="206884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Take challenging CS courses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Prepare for and take the GRE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Continue doing research</a:t>
            </a:r>
            <a:endParaRPr dirty="0"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1" name="Google Shape;481;p37"/>
          <p:cNvSpPr txBox="1"/>
          <p:nvPr/>
        </p:nvSpPr>
        <p:spPr>
          <a:xfrm>
            <a:off x="1859960" y="4114724"/>
            <a:ext cx="291312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Decide which schools to apply to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Narrow down list of professors for recommendation letters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Update your Resume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Conduct Summer Research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Draft Personal Statements </a:t>
            </a:r>
            <a:endParaRPr/>
          </a:p>
        </p:txBody>
      </p:sp>
      <p:sp>
        <p:nvSpPr>
          <p:cNvPr id="482" name="Google Shape;482;p37"/>
          <p:cNvSpPr txBox="1"/>
          <p:nvPr/>
        </p:nvSpPr>
        <p:spPr>
          <a:xfrm>
            <a:off x="4572000" y="1198021"/>
            <a:ext cx="236331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Ask letter writers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Give them Resume, Personal Statements &amp; transcripts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Finalize application materials and get feedback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Submit applications </a:t>
            </a:r>
            <a:endParaRPr/>
          </a:p>
        </p:txBody>
      </p:sp>
      <p:sp>
        <p:nvSpPr>
          <p:cNvPr id="483" name="Google Shape;483;p37"/>
          <p:cNvSpPr txBox="1"/>
          <p:nvPr/>
        </p:nvSpPr>
        <p:spPr>
          <a:xfrm>
            <a:off x="7011105" y="3939300"/>
            <a:ext cx="22577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Hear back from Schools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 on Campus visits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Make a decision!</a:t>
            </a:r>
            <a:endParaRPr/>
          </a:p>
        </p:txBody>
      </p:sp>
      <p:sp>
        <p:nvSpPr>
          <p:cNvPr id="484" name="Google Shape;484;p37"/>
          <p:cNvSpPr/>
          <p:nvPr/>
        </p:nvSpPr>
        <p:spPr>
          <a:xfrm>
            <a:off x="1951819" y="3457041"/>
            <a:ext cx="587615" cy="207783"/>
          </a:xfrm>
          <a:prstGeom prst="homePlate">
            <a:avLst>
              <a:gd name="adj" fmla="val 50000"/>
            </a:avLst>
          </a:prstGeom>
          <a:solidFill>
            <a:srgbClr val="A1ECF2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4204371" y="3457041"/>
            <a:ext cx="587615" cy="207783"/>
          </a:xfrm>
          <a:prstGeom prst="homePlate">
            <a:avLst>
              <a:gd name="adj" fmla="val 50000"/>
            </a:avLst>
          </a:prstGeom>
          <a:solidFill>
            <a:srgbClr val="9EECF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6617191" y="3457041"/>
            <a:ext cx="587615" cy="207783"/>
          </a:xfrm>
          <a:prstGeom prst="homePlate">
            <a:avLst>
              <a:gd name="adj" fmla="val 50000"/>
            </a:avLst>
          </a:prstGeom>
          <a:solidFill>
            <a:srgbClr val="A0EEF0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Five Factors to Consider When Applying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2" name="Google Shape;492;p38"/>
          <p:cNvSpPr/>
          <p:nvPr/>
        </p:nvSpPr>
        <p:spPr>
          <a:xfrm rot="-5400000">
            <a:off x="-1984366" y="3690596"/>
            <a:ext cx="5069148" cy="759636"/>
          </a:xfrm>
          <a:prstGeom prst="homePlate">
            <a:avLst>
              <a:gd name="adj" fmla="val 50000"/>
            </a:avLst>
          </a:prstGeom>
          <a:solidFill>
            <a:srgbClr val="9FEDF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8"/>
          <p:cNvSpPr/>
          <p:nvPr/>
        </p:nvSpPr>
        <p:spPr>
          <a:xfrm rot="-5400000">
            <a:off x="-672406" y="4054578"/>
            <a:ext cx="4341183" cy="759637"/>
          </a:xfrm>
          <a:prstGeom prst="homePlate">
            <a:avLst>
              <a:gd name="adj" fmla="val 50000"/>
            </a:avLst>
          </a:prstGeom>
          <a:solidFill>
            <a:srgbClr val="FFB855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38"/>
          <p:cNvCxnSpPr/>
          <p:nvPr/>
        </p:nvCxnSpPr>
        <p:spPr>
          <a:xfrm>
            <a:off x="2470326" y="2973347"/>
            <a:ext cx="2874031" cy="0"/>
          </a:xfrm>
          <a:prstGeom prst="straightConnector1">
            <a:avLst/>
          </a:prstGeom>
          <a:noFill/>
          <a:ln w="41275" cap="flat" cmpd="sng">
            <a:solidFill>
              <a:srgbClr val="1CBBB2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495" name="Google Shape;495;p38"/>
          <p:cNvCxnSpPr/>
          <p:nvPr/>
        </p:nvCxnSpPr>
        <p:spPr>
          <a:xfrm rot="10800000" flipH="1">
            <a:off x="1502465" y="2259599"/>
            <a:ext cx="3841892" cy="8844"/>
          </a:xfrm>
          <a:prstGeom prst="straightConnector1">
            <a:avLst/>
          </a:prstGeom>
          <a:noFill/>
          <a:ln w="41275" cap="flat" cmpd="sng">
            <a:solidFill>
              <a:srgbClr val="FFB755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38"/>
          <p:cNvCxnSpPr/>
          <p:nvPr/>
        </p:nvCxnSpPr>
        <p:spPr>
          <a:xfrm>
            <a:off x="577255" y="1519253"/>
            <a:ext cx="4767102" cy="0"/>
          </a:xfrm>
          <a:prstGeom prst="straightConnector1">
            <a:avLst/>
          </a:prstGeom>
          <a:noFill/>
          <a:ln w="41275" cap="flat" cmpd="sng">
            <a:solidFill>
              <a:srgbClr val="9DEEF2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497" name="Google Shape;497;p38"/>
          <p:cNvSpPr/>
          <p:nvPr/>
        </p:nvSpPr>
        <p:spPr>
          <a:xfrm rot="-5400000">
            <a:off x="645628" y="4409349"/>
            <a:ext cx="3631642" cy="759638"/>
          </a:xfrm>
          <a:prstGeom prst="homePlate">
            <a:avLst>
              <a:gd name="adj" fmla="val 50000"/>
            </a:avLst>
          </a:prstGeom>
          <a:solidFill>
            <a:srgbClr val="1CBBB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8"/>
          <p:cNvSpPr/>
          <p:nvPr/>
        </p:nvSpPr>
        <p:spPr>
          <a:xfrm rot="-5400000">
            <a:off x="2013165" y="4813623"/>
            <a:ext cx="2823093" cy="759638"/>
          </a:xfrm>
          <a:prstGeom prst="homePlate">
            <a:avLst>
              <a:gd name="adj" fmla="val 50000"/>
            </a:avLst>
          </a:prstGeom>
          <a:solidFill>
            <a:srgbClr val="9FEDF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8"/>
          <p:cNvSpPr/>
          <p:nvPr/>
        </p:nvSpPr>
        <p:spPr>
          <a:xfrm rot="-5400000">
            <a:off x="3303737" y="5143251"/>
            <a:ext cx="2168473" cy="759637"/>
          </a:xfrm>
          <a:prstGeom prst="homePlate">
            <a:avLst>
              <a:gd name="adj" fmla="val 50000"/>
            </a:avLst>
          </a:prstGeom>
          <a:solidFill>
            <a:srgbClr val="FFB855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38"/>
          <p:cNvCxnSpPr/>
          <p:nvPr/>
        </p:nvCxnSpPr>
        <p:spPr>
          <a:xfrm>
            <a:off x="3430594" y="3781895"/>
            <a:ext cx="1913763" cy="0"/>
          </a:xfrm>
          <a:prstGeom prst="straightConnector1">
            <a:avLst/>
          </a:prstGeom>
          <a:noFill/>
          <a:ln w="41275" cap="flat" cmpd="sng">
            <a:solidFill>
              <a:srgbClr val="A0EDF3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4387475" y="4438832"/>
            <a:ext cx="956882" cy="0"/>
          </a:xfrm>
          <a:prstGeom prst="straightConnector1">
            <a:avLst/>
          </a:prstGeom>
          <a:noFill/>
          <a:ln w="41275" cap="flat" cmpd="sng">
            <a:solidFill>
              <a:srgbClr val="FFB855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502" name="Google Shape;502;p38"/>
          <p:cNvSpPr/>
          <p:nvPr/>
        </p:nvSpPr>
        <p:spPr>
          <a:xfrm>
            <a:off x="3256464" y="605554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8"/>
          <p:cNvSpPr txBox="1"/>
          <p:nvPr/>
        </p:nvSpPr>
        <p:spPr>
          <a:xfrm>
            <a:off x="5499900" y="3590978"/>
            <a:ext cx="30270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Department Rankings</a:t>
            </a:r>
            <a:endParaRPr dirty="0"/>
          </a:p>
        </p:txBody>
      </p:sp>
      <p:sp>
        <p:nvSpPr>
          <p:cNvPr id="504" name="Google Shape;504;p38"/>
          <p:cNvSpPr/>
          <p:nvPr/>
        </p:nvSpPr>
        <p:spPr>
          <a:xfrm>
            <a:off x="330777" y="6034704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8"/>
          <p:cNvSpPr txBox="1"/>
          <p:nvPr/>
        </p:nvSpPr>
        <p:spPr>
          <a:xfrm>
            <a:off x="5539666" y="1211080"/>
            <a:ext cx="3433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Strong Research Groups/advisors in your area</a:t>
            </a:r>
            <a:endParaRPr dirty="0"/>
          </a:p>
        </p:txBody>
      </p:sp>
      <p:sp>
        <p:nvSpPr>
          <p:cNvPr id="508" name="Google Shape;508;p38"/>
          <p:cNvSpPr txBox="1"/>
          <p:nvPr/>
        </p:nvSpPr>
        <p:spPr>
          <a:xfrm>
            <a:off x="5539665" y="4228287"/>
            <a:ext cx="3124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Location preferences</a:t>
            </a:r>
            <a:endParaRPr dirty="0"/>
          </a:p>
        </p:txBody>
      </p:sp>
      <p:sp>
        <p:nvSpPr>
          <p:cNvPr id="509" name="Google Shape;509;p38"/>
          <p:cNvSpPr txBox="1"/>
          <p:nvPr/>
        </p:nvSpPr>
        <p:spPr>
          <a:xfrm>
            <a:off x="5529411" y="2786535"/>
            <a:ext cx="31249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Financial Support Offered by the Program</a:t>
            </a:r>
            <a:endParaRPr dirty="0"/>
          </a:p>
        </p:txBody>
      </p:sp>
      <p:sp>
        <p:nvSpPr>
          <p:cNvPr id="510" name="Google Shape;510;p38"/>
          <p:cNvSpPr/>
          <p:nvPr/>
        </p:nvSpPr>
        <p:spPr>
          <a:xfrm>
            <a:off x="4220115" y="5989207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8"/>
          <p:cNvSpPr/>
          <p:nvPr/>
        </p:nvSpPr>
        <p:spPr>
          <a:xfrm rot="10800000">
            <a:off x="2332410" y="6040793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08;p38">
            <a:extLst>
              <a:ext uri="{FF2B5EF4-FFF2-40B4-BE49-F238E27FC236}">
                <a16:creationId xmlns:a16="http://schemas.microsoft.com/office/drawing/2014/main" id="{7268C9EC-CF2D-1443-AEF3-DEADA3F5F874}"/>
              </a:ext>
            </a:extLst>
          </p:cNvPr>
          <p:cNvSpPr txBox="1"/>
          <p:nvPr/>
        </p:nvSpPr>
        <p:spPr>
          <a:xfrm>
            <a:off x="5539665" y="1977963"/>
            <a:ext cx="3124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Healthy Student and Academic Culture</a:t>
            </a:r>
            <a:endParaRPr dirty="0"/>
          </a:p>
        </p:txBody>
      </p:sp>
      <p:sp>
        <p:nvSpPr>
          <p:cNvPr id="24" name="Google Shape;871;p65">
            <a:extLst>
              <a:ext uri="{FF2B5EF4-FFF2-40B4-BE49-F238E27FC236}">
                <a16:creationId xmlns:a16="http://schemas.microsoft.com/office/drawing/2014/main" id="{0F4E4650-A79E-2844-AA77-9797777E7599}"/>
              </a:ext>
            </a:extLst>
          </p:cNvPr>
          <p:cNvSpPr/>
          <p:nvPr/>
        </p:nvSpPr>
        <p:spPr>
          <a:xfrm rot="2700000">
            <a:off x="1337147" y="5941617"/>
            <a:ext cx="304645" cy="546171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How many Applications to Submit?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424220" y="1524377"/>
            <a:ext cx="8295559" cy="438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Minimum: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 ”Safe Schools”, 3 “Good Matches”, 3 “Slight Stretches”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Most students are advised to apply to 8-12 schools, selected in communication with their advisor.</a:t>
            </a:r>
            <a:b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endParaRPr sz="24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The “top few” schools should be considered stretches in almost every case.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Talk to your Advisor and other faculty in your research areas of interest with whom you feel comfortable.</a:t>
            </a:r>
            <a:endParaRPr sz="24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/>
        </p:nvSpPr>
        <p:spPr>
          <a:xfrm>
            <a:off x="323528" y="173093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are Typical Acceptance Rates?</a:t>
            </a:r>
            <a:endParaRPr dirty="0"/>
          </a:p>
        </p:txBody>
      </p:sp>
      <p:sp>
        <p:nvSpPr>
          <p:cNvPr id="533" name="Google Shape;533;p41"/>
          <p:cNvSpPr txBox="1"/>
          <p:nvPr/>
        </p:nvSpPr>
        <p:spPr>
          <a:xfrm>
            <a:off x="323528" y="1174518"/>
            <a:ext cx="326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Only estimates on ranges exist </a:t>
            </a:r>
            <a:endParaRPr sz="1600" b="1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34" name="Google Shape;534;p41"/>
          <p:cNvGraphicFramePr/>
          <p:nvPr>
            <p:extLst>
              <p:ext uri="{D42A27DB-BD31-4B8C-83A1-F6EECF244321}">
                <p14:modId xmlns:p14="http://schemas.microsoft.com/office/powerpoint/2010/main" val="3967327949"/>
              </p:ext>
            </p:extLst>
          </p:nvPr>
        </p:nvGraphicFramePr>
        <p:xfrm>
          <a:off x="813003" y="1569110"/>
          <a:ext cx="2283450" cy="1717885"/>
        </p:xfrm>
        <a:graphic>
          <a:graphicData uri="http://schemas.openxmlformats.org/drawingml/2006/table">
            <a:tbl>
              <a:tblPr firstRow="1" bandRow="1">
                <a:noFill/>
                <a:tableStyleId>{E76E4B9D-79F5-4CEE-9ADC-954E173CF436}</a:tableStyleId>
              </a:tblPr>
              <a:tblGrid>
                <a:gridCol w="122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Type of School</a:t>
                      </a:r>
                      <a:endParaRPr sz="1200" b="1" u="none" strike="noStrike" cap="none" dirty="0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Acceptance Rate</a:t>
                      </a:r>
                      <a:endParaRPr sz="1200" b="1" u="none" strike="noStrike" cap="none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B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 4</a:t>
                      </a: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5-10%</a:t>
                      </a:r>
                      <a:endParaRPr sz="1200" b="0" u="none" strike="noStrike" cap="none" dirty="0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 5-10</a:t>
                      </a:r>
                      <a:endParaRPr sz="1200" b="1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15-20%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 11-25</a:t>
                      </a:r>
                      <a:endParaRPr sz="1200" b="1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30-45%</a:t>
                      </a:r>
                      <a:endParaRPr sz="1200" b="0" u="none" strike="noStrike" cap="none" dirty="0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5" name="Google Shape;535;p41"/>
          <p:cNvGrpSpPr/>
          <p:nvPr/>
        </p:nvGrpSpPr>
        <p:grpSpPr>
          <a:xfrm>
            <a:off x="273918" y="3474736"/>
            <a:ext cx="4248727" cy="2862509"/>
            <a:chOff x="6194071" y="1532209"/>
            <a:chExt cx="1881300" cy="1116642"/>
          </a:xfrm>
        </p:grpSpPr>
        <p:sp>
          <p:nvSpPr>
            <p:cNvPr id="536" name="Google Shape;536;p41"/>
            <p:cNvSpPr txBox="1"/>
            <p:nvPr/>
          </p:nvSpPr>
          <p:spPr>
            <a:xfrm>
              <a:off x="6194071" y="1532209"/>
              <a:ext cx="17127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Keep in Mind</a:t>
              </a:r>
              <a:endParaRPr sz="16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7" name="Google Shape;537;p41"/>
            <p:cNvSpPr txBox="1"/>
            <p:nvPr/>
          </p:nvSpPr>
          <p:spPr>
            <a:xfrm>
              <a:off x="6226171" y="1663651"/>
              <a:ext cx="1849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6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</a:t>
              </a:r>
              <a:r>
                <a:rPr lang="en-US" sz="16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anges are </a:t>
              </a: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based upon individuals with admissions </a:t>
              </a:r>
              <a:r>
                <a:rPr lang="en-US" sz="16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experience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6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Applicant </a:t>
              </a: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pool is more self-selected than for undergrad admissions. </a:t>
              </a:r>
              <a:endParaRPr lang="en-US" sz="16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6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Acceptance </a:t>
              </a: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rates tend to be lower for international </a:t>
              </a:r>
              <a:r>
                <a:rPr lang="en-US" sz="16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students</a:t>
              </a:r>
            </a:p>
            <a:p>
              <a:pPr marL="171450" indent="-171450">
                <a:buClr>
                  <a:srgbClr val="3F3F3F"/>
                </a:buClr>
                <a:buSzPts val="1200"/>
                <a:buFont typeface="Arial"/>
                <a:buChar char="•"/>
              </a:pPr>
              <a:r>
                <a:rPr lang="en-US" sz="16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Acceptance rates for professional master’s programs are much higher</a:t>
              </a:r>
              <a:endParaRPr lang="en-US" sz="1600" dirty="0"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•"/>
              </a:pPr>
              <a:endParaRPr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2BA35C-6145-E748-A5CD-939593DB5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20644"/>
              </p:ext>
            </p:extLst>
          </p:nvPr>
        </p:nvGraphicFramePr>
        <p:xfrm>
          <a:off x="4697834" y="1451296"/>
          <a:ext cx="4113655" cy="404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894294" y="1867370"/>
            <a:ext cx="1628921" cy="955991"/>
            <a:chOff x="6927850" y="1647480"/>
            <a:chExt cx="1727742" cy="99132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ABE9EE-1460-0648-AB35-CA7C09E330BD}"/>
                </a:ext>
              </a:extLst>
            </p:cNvPr>
            <p:cNvSpPr/>
            <p:nvPr/>
          </p:nvSpPr>
          <p:spPr>
            <a:xfrm>
              <a:off x="6927850" y="1760782"/>
              <a:ext cx="469900" cy="296617"/>
            </a:xfrm>
            <a:prstGeom prst="rect">
              <a:avLst/>
            </a:prstGeom>
            <a:solidFill>
              <a:srgbClr val="1EB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EB72C8-9CC8-D04D-A857-E2E5FDEA9E12}"/>
                </a:ext>
              </a:extLst>
            </p:cNvPr>
            <p:cNvSpPr/>
            <p:nvPr/>
          </p:nvSpPr>
          <p:spPr>
            <a:xfrm>
              <a:off x="6937375" y="2228886"/>
              <a:ext cx="469900" cy="296617"/>
            </a:xfrm>
            <a:prstGeom prst="rect">
              <a:avLst/>
            </a:prstGeom>
            <a:solidFill>
              <a:srgbClr val="FFB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5B49B7-001B-994B-914B-006333558715}"/>
                </a:ext>
              </a:extLst>
            </p:cNvPr>
            <p:cNvSpPr txBox="1"/>
            <p:nvPr/>
          </p:nvSpPr>
          <p:spPr>
            <a:xfrm>
              <a:off x="7397750" y="1647480"/>
              <a:ext cx="1233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International Students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B83F05-9D8B-E94E-857B-611B4E5C0A2C}"/>
                </a:ext>
              </a:extLst>
            </p:cNvPr>
            <p:cNvSpPr txBox="1"/>
            <p:nvPr/>
          </p:nvSpPr>
          <p:spPr>
            <a:xfrm>
              <a:off x="7422531" y="2115584"/>
              <a:ext cx="1233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Domestic </a:t>
              </a:r>
            </a:p>
            <a:p>
              <a:r>
                <a:rPr lang="en-US" dirty="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3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Acceptances and Campus Visits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(Winter/early Spring semester)</a:t>
            </a:r>
            <a:endParaRPr/>
          </a:p>
        </p:txBody>
      </p:sp>
      <p:sp>
        <p:nvSpPr>
          <p:cNvPr id="545" name="Google Shape;545;p42"/>
          <p:cNvSpPr/>
          <p:nvPr/>
        </p:nvSpPr>
        <p:spPr>
          <a:xfrm>
            <a:off x="198427" y="1510639"/>
            <a:ext cx="4079288" cy="465669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2"/>
          <p:cNvSpPr/>
          <p:nvPr/>
        </p:nvSpPr>
        <p:spPr>
          <a:xfrm>
            <a:off x="5007713" y="1663039"/>
            <a:ext cx="3695331" cy="4260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Campus Visit Checklist</a:t>
            </a:r>
            <a:endParaRPr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7" name="Google Shape;547;p42"/>
          <p:cNvSpPr/>
          <p:nvPr/>
        </p:nvSpPr>
        <p:spPr>
          <a:xfrm>
            <a:off x="4815734" y="1510638"/>
            <a:ext cx="4079288" cy="465669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2"/>
          <p:cNvSpPr/>
          <p:nvPr/>
        </p:nvSpPr>
        <p:spPr>
          <a:xfrm>
            <a:off x="390405" y="1708691"/>
            <a:ext cx="3695331" cy="4260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 on Campus Visits!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Many schools invite accepted applicants </a:t>
            </a: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for a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campus visit.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Make use of it (often free) and meet people and see the department!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If/when you get too many visit invitations, prioritize based on your factors, ask your advisor for guidance</a:t>
            </a:r>
            <a:endParaRPr dirty="0"/>
          </a:p>
        </p:txBody>
      </p:sp>
      <p:grpSp>
        <p:nvGrpSpPr>
          <p:cNvPr id="549" name="Google Shape;549;p42"/>
          <p:cNvGrpSpPr/>
          <p:nvPr/>
        </p:nvGrpSpPr>
        <p:grpSpPr>
          <a:xfrm>
            <a:off x="5105839" y="2489526"/>
            <a:ext cx="448655" cy="449572"/>
            <a:chOff x="5300392" y="2557619"/>
            <a:chExt cx="448655" cy="449572"/>
          </a:xfrm>
        </p:grpSpPr>
        <p:sp>
          <p:nvSpPr>
            <p:cNvPr id="550" name="Google Shape;550;p42"/>
            <p:cNvSpPr/>
            <p:nvPr/>
          </p:nvSpPr>
          <p:spPr>
            <a:xfrm>
              <a:off x="5300392" y="2557619"/>
              <a:ext cx="448655" cy="449572"/>
            </a:xfrm>
            <a:prstGeom prst="ellipse">
              <a:avLst/>
            </a:prstGeom>
            <a:solidFill>
              <a:srgbClr val="1E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418307" y="2673358"/>
              <a:ext cx="211831" cy="211831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42"/>
          <p:cNvSpPr txBox="1"/>
          <p:nvPr/>
        </p:nvSpPr>
        <p:spPr>
          <a:xfrm>
            <a:off x="5672409" y="2449570"/>
            <a:ext cx="29085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Book </a:t>
            </a:r>
            <a:r>
              <a:rPr lang="en-US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our accommodations through the university (if possible)</a:t>
            </a:r>
            <a:endParaRPr dirty="0"/>
          </a:p>
        </p:txBody>
      </p:sp>
      <p:grpSp>
        <p:nvGrpSpPr>
          <p:cNvPr id="553" name="Google Shape;553;p42"/>
          <p:cNvGrpSpPr/>
          <p:nvPr/>
        </p:nvGrpSpPr>
        <p:grpSpPr>
          <a:xfrm>
            <a:off x="5111417" y="3157760"/>
            <a:ext cx="448655" cy="449572"/>
            <a:chOff x="5300392" y="2557619"/>
            <a:chExt cx="448655" cy="449572"/>
          </a:xfrm>
        </p:grpSpPr>
        <p:sp>
          <p:nvSpPr>
            <p:cNvPr id="554" name="Google Shape;554;p42"/>
            <p:cNvSpPr/>
            <p:nvPr/>
          </p:nvSpPr>
          <p:spPr>
            <a:xfrm>
              <a:off x="5300392" y="2557619"/>
              <a:ext cx="448655" cy="449572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5418307" y="2673358"/>
              <a:ext cx="211831" cy="211831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42"/>
          <p:cNvSpPr txBox="1"/>
          <p:nvPr/>
        </p:nvSpPr>
        <p:spPr>
          <a:xfrm>
            <a:off x="5663776" y="3079323"/>
            <a:ext cx="29085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Set up meetings with faculty and staff. Meet with grad office staff.</a:t>
            </a:r>
          </a:p>
        </p:txBody>
      </p:sp>
      <p:grpSp>
        <p:nvGrpSpPr>
          <p:cNvPr id="557" name="Google Shape;557;p42"/>
          <p:cNvGrpSpPr/>
          <p:nvPr/>
        </p:nvGrpSpPr>
        <p:grpSpPr>
          <a:xfrm>
            <a:off x="5105839" y="3825994"/>
            <a:ext cx="448655" cy="449572"/>
            <a:chOff x="5300392" y="2557619"/>
            <a:chExt cx="448655" cy="449572"/>
          </a:xfrm>
        </p:grpSpPr>
        <p:sp>
          <p:nvSpPr>
            <p:cNvPr id="558" name="Google Shape;558;p42"/>
            <p:cNvSpPr/>
            <p:nvPr/>
          </p:nvSpPr>
          <p:spPr>
            <a:xfrm>
              <a:off x="5300392" y="2557619"/>
              <a:ext cx="448655" cy="449572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5418307" y="2673358"/>
              <a:ext cx="211831" cy="211831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42"/>
          <p:cNvSpPr txBox="1"/>
          <p:nvPr/>
        </p:nvSpPr>
        <p:spPr>
          <a:xfrm>
            <a:off x="5672409" y="3945014"/>
            <a:ext cx="29085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Ask to meet with Ph.D. students</a:t>
            </a:r>
            <a:endParaRPr dirty="0"/>
          </a:p>
        </p:txBody>
      </p:sp>
      <p:grpSp>
        <p:nvGrpSpPr>
          <p:cNvPr id="561" name="Google Shape;561;p42"/>
          <p:cNvGrpSpPr/>
          <p:nvPr/>
        </p:nvGrpSpPr>
        <p:grpSpPr>
          <a:xfrm>
            <a:off x="5105341" y="4494228"/>
            <a:ext cx="448655" cy="449572"/>
            <a:chOff x="5300392" y="2557619"/>
            <a:chExt cx="448655" cy="449572"/>
          </a:xfrm>
        </p:grpSpPr>
        <p:sp>
          <p:nvSpPr>
            <p:cNvPr id="562" name="Google Shape;562;p42"/>
            <p:cNvSpPr/>
            <p:nvPr/>
          </p:nvSpPr>
          <p:spPr>
            <a:xfrm>
              <a:off x="5300392" y="2557619"/>
              <a:ext cx="448655" cy="449572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5418307" y="2673358"/>
              <a:ext cx="211831" cy="211831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42"/>
          <p:cNvSpPr txBox="1"/>
          <p:nvPr/>
        </p:nvSpPr>
        <p:spPr>
          <a:xfrm>
            <a:off x="5672409" y="4442066"/>
            <a:ext cx="29085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If you have special needs, meet with the appropriate campus office</a:t>
            </a:r>
            <a:endParaRPr/>
          </a:p>
        </p:txBody>
      </p:sp>
      <p:grpSp>
        <p:nvGrpSpPr>
          <p:cNvPr id="565" name="Google Shape;565;p42"/>
          <p:cNvGrpSpPr/>
          <p:nvPr/>
        </p:nvGrpSpPr>
        <p:grpSpPr>
          <a:xfrm>
            <a:off x="5111416" y="5157858"/>
            <a:ext cx="448655" cy="449572"/>
            <a:chOff x="5300392" y="2557619"/>
            <a:chExt cx="448655" cy="449572"/>
          </a:xfrm>
        </p:grpSpPr>
        <p:sp>
          <p:nvSpPr>
            <p:cNvPr id="566" name="Google Shape;566;p42"/>
            <p:cNvSpPr/>
            <p:nvPr/>
          </p:nvSpPr>
          <p:spPr>
            <a:xfrm>
              <a:off x="5300392" y="2557619"/>
              <a:ext cx="448655" cy="449572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5418307" y="2673358"/>
              <a:ext cx="211831" cy="211831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42"/>
          <p:cNvSpPr txBox="1"/>
          <p:nvPr/>
        </p:nvSpPr>
        <p:spPr>
          <a:xfrm>
            <a:off x="5672408" y="5117901"/>
            <a:ext cx="3222614" cy="80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Inform yourself 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about the department.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 Choosing the Right Ph.D. Program for You </a:t>
            </a:r>
            <a:endParaRPr/>
          </a:p>
        </p:txBody>
      </p:sp>
      <p:sp>
        <p:nvSpPr>
          <p:cNvPr id="574" name="Google Shape;574;p43"/>
          <p:cNvSpPr/>
          <p:nvPr/>
        </p:nvSpPr>
        <p:spPr>
          <a:xfrm>
            <a:off x="2550443" y="1160444"/>
            <a:ext cx="4043113" cy="5060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Questions to Ask:</a:t>
            </a:r>
            <a:endParaRPr/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71194" y="2216805"/>
            <a:ext cx="531721" cy="531721"/>
            <a:chOff x="727826" y="1889385"/>
            <a:chExt cx="531721" cy="531721"/>
          </a:xfrm>
        </p:grpSpPr>
        <p:sp>
          <p:nvSpPr>
            <p:cNvPr id="576" name="Google Shape;576;p43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7" name="Google Shape;577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9" y="1964119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8" name="Google Shape;578;p43"/>
          <p:cNvGrpSpPr/>
          <p:nvPr/>
        </p:nvGrpSpPr>
        <p:grpSpPr>
          <a:xfrm>
            <a:off x="471194" y="3273162"/>
            <a:ext cx="531721" cy="531721"/>
            <a:chOff x="727825" y="2769754"/>
            <a:chExt cx="531721" cy="531721"/>
          </a:xfrm>
        </p:grpSpPr>
        <p:sp>
          <p:nvSpPr>
            <p:cNvPr id="579" name="Google Shape;579;p43"/>
            <p:cNvSpPr/>
            <p:nvPr/>
          </p:nvSpPr>
          <p:spPr>
            <a:xfrm>
              <a:off x="727825" y="2769754"/>
              <a:ext cx="531721" cy="531721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0" name="Google Shape;580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8" y="2844488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1" name="Google Shape;581;p43"/>
          <p:cNvSpPr txBox="1"/>
          <p:nvPr/>
        </p:nvSpPr>
        <p:spPr>
          <a:xfrm>
            <a:off x="1014473" y="2067165"/>
            <a:ext cx="34598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Are there a number of faculty in your desired research area?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Are they taking on students?</a:t>
            </a:r>
            <a:endParaRPr/>
          </a:p>
        </p:txBody>
      </p:sp>
      <p:sp>
        <p:nvSpPr>
          <p:cNvPr id="582" name="Google Shape;582;p43"/>
          <p:cNvSpPr txBox="1"/>
          <p:nvPr/>
        </p:nvSpPr>
        <p:spPr>
          <a:xfrm>
            <a:off x="1002911" y="3123526"/>
            <a:ext cx="34598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is the atmosphere like in the Department/Lab? Collaborative? Competitive?</a:t>
            </a:r>
            <a:endParaRPr/>
          </a:p>
        </p:txBody>
      </p:sp>
      <p:grpSp>
        <p:nvGrpSpPr>
          <p:cNvPr id="583" name="Google Shape;583;p43"/>
          <p:cNvGrpSpPr/>
          <p:nvPr/>
        </p:nvGrpSpPr>
        <p:grpSpPr>
          <a:xfrm>
            <a:off x="471194" y="4329527"/>
            <a:ext cx="531721" cy="531721"/>
            <a:chOff x="727826" y="1889385"/>
            <a:chExt cx="531721" cy="531721"/>
          </a:xfrm>
        </p:grpSpPr>
        <p:sp>
          <p:nvSpPr>
            <p:cNvPr id="584" name="Google Shape;584;p43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5" name="Google Shape;585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9" y="1964119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43"/>
          <p:cNvSpPr txBox="1"/>
          <p:nvPr/>
        </p:nvSpPr>
        <p:spPr>
          <a:xfrm>
            <a:off x="1014473" y="4179887"/>
            <a:ext cx="34598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frequently do students meet with their advisor?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Are their advisors helpful?</a:t>
            </a:r>
            <a:endParaRPr/>
          </a:p>
        </p:txBody>
      </p:sp>
      <p:grpSp>
        <p:nvGrpSpPr>
          <p:cNvPr id="587" name="Google Shape;587;p43"/>
          <p:cNvGrpSpPr/>
          <p:nvPr/>
        </p:nvGrpSpPr>
        <p:grpSpPr>
          <a:xfrm>
            <a:off x="471194" y="5385884"/>
            <a:ext cx="531721" cy="531721"/>
            <a:chOff x="727825" y="2769754"/>
            <a:chExt cx="531721" cy="531721"/>
          </a:xfrm>
        </p:grpSpPr>
        <p:sp>
          <p:nvSpPr>
            <p:cNvPr id="588" name="Google Shape;588;p43"/>
            <p:cNvSpPr/>
            <p:nvPr/>
          </p:nvSpPr>
          <p:spPr>
            <a:xfrm>
              <a:off x="727825" y="2769754"/>
              <a:ext cx="531721" cy="531721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9" name="Google Shape;589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8" y="2844488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0" name="Google Shape;590;p43"/>
          <p:cNvSpPr txBox="1"/>
          <p:nvPr/>
        </p:nvSpPr>
        <p:spPr>
          <a:xfrm>
            <a:off x="1002910" y="5359355"/>
            <a:ext cx="3459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Were students in the department excited about their research? </a:t>
            </a:r>
            <a:endParaRPr dirty="0"/>
          </a:p>
        </p:txBody>
      </p:sp>
      <p:grpSp>
        <p:nvGrpSpPr>
          <p:cNvPr id="591" name="Google Shape;591;p43"/>
          <p:cNvGrpSpPr/>
          <p:nvPr/>
        </p:nvGrpSpPr>
        <p:grpSpPr>
          <a:xfrm>
            <a:off x="4822732" y="3273162"/>
            <a:ext cx="531721" cy="531721"/>
            <a:chOff x="727826" y="1889385"/>
            <a:chExt cx="531721" cy="531721"/>
          </a:xfrm>
        </p:grpSpPr>
        <p:sp>
          <p:nvSpPr>
            <p:cNvPr id="592" name="Google Shape;592;p43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3" name="Google Shape;593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9" y="1964119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Google Shape;594;p43"/>
          <p:cNvSpPr txBox="1"/>
          <p:nvPr/>
        </p:nvSpPr>
        <p:spPr>
          <a:xfrm>
            <a:off x="5354449" y="1944054"/>
            <a:ext cx="34598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does funding work in the department? Are you supported the first year? Does the support come from faculty or the department?</a:t>
            </a:r>
            <a:endParaRPr/>
          </a:p>
        </p:txBody>
      </p:sp>
      <p:grpSp>
        <p:nvGrpSpPr>
          <p:cNvPr id="595" name="Google Shape;595;p43"/>
          <p:cNvGrpSpPr/>
          <p:nvPr/>
        </p:nvGrpSpPr>
        <p:grpSpPr>
          <a:xfrm>
            <a:off x="4822727" y="2151707"/>
            <a:ext cx="531721" cy="531721"/>
            <a:chOff x="727825" y="2769754"/>
            <a:chExt cx="531721" cy="531721"/>
          </a:xfrm>
        </p:grpSpPr>
        <p:sp>
          <p:nvSpPr>
            <p:cNvPr id="596" name="Google Shape;596;p43"/>
            <p:cNvSpPr/>
            <p:nvPr/>
          </p:nvSpPr>
          <p:spPr>
            <a:xfrm>
              <a:off x="727825" y="2769754"/>
              <a:ext cx="531721" cy="531721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7" name="Google Shape;597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8" y="2844488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Google Shape;598;p43"/>
          <p:cNvSpPr txBox="1"/>
          <p:nvPr/>
        </p:nvSpPr>
        <p:spPr>
          <a:xfrm>
            <a:off x="5354448" y="3273342"/>
            <a:ext cx="3459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 you have to work with advisors who currently already have funding?</a:t>
            </a:r>
            <a:endParaRPr dirty="0"/>
          </a:p>
        </p:txBody>
      </p:sp>
      <p:grpSp>
        <p:nvGrpSpPr>
          <p:cNvPr id="599" name="Google Shape;599;p43"/>
          <p:cNvGrpSpPr/>
          <p:nvPr/>
        </p:nvGrpSpPr>
        <p:grpSpPr>
          <a:xfrm>
            <a:off x="4822724" y="5324420"/>
            <a:ext cx="531721" cy="531721"/>
            <a:chOff x="727826" y="1889385"/>
            <a:chExt cx="531721" cy="531721"/>
          </a:xfrm>
        </p:grpSpPr>
        <p:sp>
          <p:nvSpPr>
            <p:cNvPr id="600" name="Google Shape;600;p43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rgbClr val="1D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1" name="Google Shape;601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9" y="1964119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2" name="Google Shape;602;p43"/>
          <p:cNvSpPr txBox="1"/>
          <p:nvPr/>
        </p:nvSpPr>
        <p:spPr>
          <a:xfrm>
            <a:off x="5354448" y="4103241"/>
            <a:ext cx="3459873" cy="102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many years of funding are guaranteed with good progress? Does the school have accessible resources (library, counseling, etc.)?</a:t>
            </a:r>
            <a:endParaRPr dirty="0"/>
          </a:p>
        </p:txBody>
      </p:sp>
      <p:grpSp>
        <p:nvGrpSpPr>
          <p:cNvPr id="603" name="Google Shape;603;p43"/>
          <p:cNvGrpSpPr/>
          <p:nvPr/>
        </p:nvGrpSpPr>
        <p:grpSpPr>
          <a:xfrm>
            <a:off x="4822724" y="4382198"/>
            <a:ext cx="531721" cy="531721"/>
            <a:chOff x="727825" y="2769754"/>
            <a:chExt cx="531721" cy="531721"/>
          </a:xfrm>
        </p:grpSpPr>
        <p:sp>
          <p:nvSpPr>
            <p:cNvPr id="604" name="Google Shape;604;p43"/>
            <p:cNvSpPr/>
            <p:nvPr/>
          </p:nvSpPr>
          <p:spPr>
            <a:xfrm>
              <a:off x="727825" y="2769754"/>
              <a:ext cx="531721" cy="531721"/>
            </a:xfrm>
            <a:prstGeom prst="ellipse">
              <a:avLst/>
            </a:prstGeom>
            <a:solidFill>
              <a:srgbClr val="FFB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5" name="Google Shape;605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558" y="2844488"/>
              <a:ext cx="382251" cy="382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6" name="Google Shape;606;p43"/>
          <p:cNvSpPr txBox="1"/>
          <p:nvPr/>
        </p:nvSpPr>
        <p:spPr>
          <a:xfrm>
            <a:off x="5354448" y="5297891"/>
            <a:ext cx="3459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is the cost of living in the area where the school is located?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Knowing your  Research Interests vs. Being Unsure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31515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503807" y="1352269"/>
            <a:ext cx="3695331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Knowing Your Area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Top programs will expect you to have an area of research interest before enrolling.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However, other schools may offer more flexibility in choosing a research area.</a:t>
            </a:r>
            <a:endParaRPr lang="en-US"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nowing the area you would like to work in (and having research experience in that area) can, however,  make a big difference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44"/>
          <p:cNvSpPr/>
          <p:nvPr/>
        </p:nvSpPr>
        <p:spPr>
          <a:xfrm>
            <a:off x="469628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4"/>
          <p:cNvSpPr/>
          <p:nvPr/>
        </p:nvSpPr>
        <p:spPr>
          <a:xfrm>
            <a:off x="4884937" y="1352269"/>
            <a:ext cx="3695331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Contacting Potential 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Advisors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Usually, professors do not respond to e-mails until students are admitted.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lang="en-US"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More likely to get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responses from a smaller departments receiving fewer applications.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Financial Support Options</a:t>
            </a:r>
            <a:endParaRPr/>
          </a:p>
        </p:txBody>
      </p:sp>
      <p:grpSp>
        <p:nvGrpSpPr>
          <p:cNvPr id="621" name="Google Shape;621;p45"/>
          <p:cNvGrpSpPr/>
          <p:nvPr/>
        </p:nvGrpSpPr>
        <p:grpSpPr>
          <a:xfrm>
            <a:off x="3141081" y="3262305"/>
            <a:ext cx="3031585" cy="2238318"/>
            <a:chOff x="3141081" y="3262305"/>
            <a:chExt cx="3031585" cy="2238318"/>
          </a:xfrm>
        </p:grpSpPr>
        <p:sp>
          <p:nvSpPr>
            <p:cNvPr id="622" name="Google Shape;622;p45"/>
            <p:cNvSpPr/>
            <p:nvPr/>
          </p:nvSpPr>
          <p:spPr>
            <a:xfrm>
              <a:off x="3930573" y="3262305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720066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3141081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5"/>
            <p:cNvSpPr/>
            <p:nvPr/>
          </p:nvSpPr>
          <p:spPr>
            <a:xfrm rot="-5400000">
              <a:off x="4451106" y="3767292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45"/>
          <p:cNvGrpSpPr/>
          <p:nvPr/>
        </p:nvGrpSpPr>
        <p:grpSpPr>
          <a:xfrm>
            <a:off x="2737132" y="1074433"/>
            <a:ext cx="3774977" cy="1898002"/>
            <a:chOff x="3838826" y="1028705"/>
            <a:chExt cx="3089658" cy="771702"/>
          </a:xfrm>
        </p:grpSpPr>
        <p:sp>
          <p:nvSpPr>
            <p:cNvPr id="627" name="Google Shape;627;p45"/>
            <p:cNvSpPr txBox="1"/>
            <p:nvPr/>
          </p:nvSpPr>
          <p:spPr>
            <a:xfrm>
              <a:off x="3838826" y="1254835"/>
              <a:ext cx="3039013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18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Requires 20 hours of work per week to help the course instructor develop and offer in course.  Typical duties include grading and running lab/discussion sections.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8" name="Google Shape;628;p45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Teaching Assistantship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29" name="Google Shape;629;p45"/>
          <p:cNvGrpSpPr/>
          <p:nvPr/>
        </p:nvGrpSpPr>
        <p:grpSpPr>
          <a:xfrm>
            <a:off x="-100501" y="3631572"/>
            <a:ext cx="3713098" cy="1926950"/>
            <a:chOff x="3889471" y="1028705"/>
            <a:chExt cx="3039013" cy="783472"/>
          </a:xfrm>
        </p:grpSpPr>
        <p:sp>
          <p:nvSpPr>
            <p:cNvPr id="630" name="Google Shape;630;p45"/>
            <p:cNvSpPr txBox="1"/>
            <p:nvPr/>
          </p:nvSpPr>
          <p:spPr>
            <a:xfrm>
              <a:off x="4143537" y="1266605"/>
              <a:ext cx="2530879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RAs typically require working with your research advisor on a funded </a:t>
              </a:r>
              <a:r>
                <a:rPr lang="en-US" sz="18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project. </a:t>
              </a: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Having an RA typically requires that your advisor has </a:t>
              </a:r>
              <a:r>
                <a:rPr lang="en-US" sz="1800" b="0" i="0" u="none" strike="noStrike" cap="none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research </a:t>
              </a: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funding.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1" name="Google Shape;631;p45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Research Assistantship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32" name="Google Shape;632;p45"/>
          <p:cNvGrpSpPr/>
          <p:nvPr/>
        </p:nvGrpSpPr>
        <p:grpSpPr>
          <a:xfrm>
            <a:off x="5701149" y="3573673"/>
            <a:ext cx="3713098" cy="1926950"/>
            <a:chOff x="3889471" y="1028705"/>
            <a:chExt cx="3039013" cy="783472"/>
          </a:xfrm>
        </p:grpSpPr>
        <p:sp>
          <p:nvSpPr>
            <p:cNvPr id="633" name="Google Shape;633;p45"/>
            <p:cNvSpPr txBox="1"/>
            <p:nvPr/>
          </p:nvSpPr>
          <p:spPr>
            <a:xfrm>
              <a:off x="4143537" y="1266605"/>
              <a:ext cx="2530879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NSF Graduate Fellowship, DOE, DOD, DHS, industry and foundation fellowships as well as university designated fellowships.</a:t>
              </a:r>
            </a:p>
            <a:p>
              <a:pPr algn="ctr"/>
              <a:r>
                <a:rPr lang="en-US" sz="1800" dirty="0" smtClean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May be </a:t>
              </a:r>
              <a:r>
                <a:rPr lang="en-US" sz="18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viewed as more prestigious and offer more research freedom.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4" name="Google Shape;634;p45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Fellowships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5" name="Google Shape;635;p45"/>
          <p:cNvSpPr/>
          <p:nvPr/>
        </p:nvSpPr>
        <p:spPr>
          <a:xfrm>
            <a:off x="3714065" y="4573853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5271321" y="4529258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6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Applying for Fellowships</a:t>
            </a:r>
            <a:endParaRPr/>
          </a:p>
        </p:txBody>
      </p:sp>
      <p:grpSp>
        <p:nvGrpSpPr>
          <p:cNvPr id="642" name="Google Shape;642;p46"/>
          <p:cNvGrpSpPr/>
          <p:nvPr/>
        </p:nvGrpSpPr>
        <p:grpSpPr>
          <a:xfrm>
            <a:off x="4822756" y="2569796"/>
            <a:ext cx="1715211" cy="678684"/>
            <a:chOff x="3233964" y="1954419"/>
            <a:chExt cx="1400401" cy="678684"/>
          </a:xfrm>
        </p:grpSpPr>
        <p:sp>
          <p:nvSpPr>
            <p:cNvPr id="643" name="Google Shape;643;p46"/>
            <p:cNvSpPr txBox="1"/>
            <p:nvPr/>
          </p:nvSpPr>
          <p:spPr>
            <a:xfrm>
              <a:off x="3233965" y="1954419"/>
              <a:ext cx="140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NSF GRF</a:t>
              </a: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44" name="Google Shape;644;p46"/>
            <p:cNvSpPr txBox="1"/>
            <p:nvPr/>
          </p:nvSpPr>
          <p:spPr>
            <a:xfrm>
              <a:off x="3233964" y="2171403"/>
              <a:ext cx="1400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Early November Deadline</a:t>
              </a:r>
              <a:endParaRPr sz="1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45" name="Google Shape;645;p46"/>
          <p:cNvGrpSpPr/>
          <p:nvPr/>
        </p:nvGrpSpPr>
        <p:grpSpPr>
          <a:xfrm>
            <a:off x="4822756" y="4375581"/>
            <a:ext cx="1715210" cy="678684"/>
            <a:chOff x="3233964" y="1954419"/>
            <a:chExt cx="1400400" cy="678684"/>
          </a:xfrm>
        </p:grpSpPr>
        <p:sp>
          <p:nvSpPr>
            <p:cNvPr id="646" name="Google Shape;646;p46"/>
            <p:cNvSpPr txBox="1"/>
            <p:nvPr/>
          </p:nvSpPr>
          <p:spPr>
            <a:xfrm>
              <a:off x="3233964" y="1954419"/>
              <a:ext cx="140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NDSEG</a:t>
              </a:r>
              <a:endParaRPr sz="1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47" name="Google Shape;647;p46"/>
            <p:cNvSpPr txBox="1"/>
            <p:nvPr/>
          </p:nvSpPr>
          <p:spPr>
            <a:xfrm>
              <a:off x="3233964" y="2171403"/>
              <a:ext cx="1400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Early January Deadline</a:t>
              </a:r>
              <a:endParaRPr sz="1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48" name="Google Shape;648;p46"/>
          <p:cNvGrpSpPr/>
          <p:nvPr/>
        </p:nvGrpSpPr>
        <p:grpSpPr>
          <a:xfrm>
            <a:off x="6973458" y="2630654"/>
            <a:ext cx="1715211" cy="493884"/>
            <a:chOff x="3233964" y="1954419"/>
            <a:chExt cx="1400401" cy="493884"/>
          </a:xfrm>
        </p:grpSpPr>
        <p:sp>
          <p:nvSpPr>
            <p:cNvPr id="649" name="Google Shape;649;p46"/>
            <p:cNvSpPr txBox="1"/>
            <p:nvPr/>
          </p:nvSpPr>
          <p:spPr>
            <a:xfrm>
              <a:off x="3233965" y="1954419"/>
              <a:ext cx="140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Hertz Foundation</a:t>
              </a:r>
              <a:endParaRPr sz="1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0" name="Google Shape;650;p46"/>
            <p:cNvSpPr txBox="1"/>
            <p:nvPr/>
          </p:nvSpPr>
          <p:spPr>
            <a:xfrm>
              <a:off x="3233964" y="2171403"/>
              <a:ext cx="1400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Late October Deadline</a:t>
              </a:r>
              <a:endParaRPr sz="1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51" name="Google Shape;651;p46"/>
          <p:cNvGrpSpPr/>
          <p:nvPr/>
        </p:nvGrpSpPr>
        <p:grpSpPr>
          <a:xfrm>
            <a:off x="6794700" y="4317688"/>
            <a:ext cx="2072729" cy="736577"/>
            <a:chOff x="3044925" y="1954419"/>
            <a:chExt cx="1692300" cy="736577"/>
          </a:xfrm>
        </p:grpSpPr>
        <p:sp>
          <p:nvSpPr>
            <p:cNvPr id="652" name="Google Shape;652;p46"/>
            <p:cNvSpPr txBox="1"/>
            <p:nvPr/>
          </p:nvSpPr>
          <p:spPr>
            <a:xfrm>
              <a:off x="3044925" y="1954419"/>
              <a:ext cx="1692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Homeland Security Fellowships</a:t>
              </a:r>
              <a:endParaRPr sz="1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3" name="Google Shape;653;p46"/>
            <p:cNvSpPr txBox="1"/>
            <p:nvPr/>
          </p:nvSpPr>
          <p:spPr>
            <a:xfrm>
              <a:off x="3190789" y="2414096"/>
              <a:ext cx="1443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Early January Deadline</a:t>
              </a:r>
              <a:endParaRPr sz="1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54" name="Google Shape;65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86" y="1628300"/>
            <a:ext cx="4115513" cy="2736802"/>
          </a:xfrm>
          <a:prstGeom prst="rect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5" name="Google Shape;65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7326" y="1423480"/>
            <a:ext cx="1086075" cy="10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7139" y="1594463"/>
            <a:ext cx="1467850" cy="8123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7" name="Google Shape;657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4299" y="3494403"/>
            <a:ext cx="872124" cy="8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0608" y="3494403"/>
            <a:ext cx="873611" cy="87069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6"/>
          <p:cNvSpPr txBox="1"/>
          <p:nvPr/>
        </p:nvSpPr>
        <p:spPr>
          <a:xfrm>
            <a:off x="138221" y="4425343"/>
            <a:ext cx="4684535" cy="11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Ask advice on what is best for your career stage.</a:t>
            </a: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example applications.</a:t>
            </a: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feedback on your application.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Making a Smooth Transition into Grad School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47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to prepare for a successful start to your graduate studies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66" name="Google Shape;666;p47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667" name="Google Shape;667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47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0" y="18627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More Great Reasons to Pursue a Ph.D</a:t>
            </a:r>
            <a:endParaRPr sz="30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-60951" y="3444066"/>
            <a:ext cx="3991524" cy="3227660"/>
            <a:chOff x="4196513" y="1129720"/>
            <a:chExt cx="3560065" cy="1163791"/>
          </a:xfrm>
        </p:grpSpPr>
        <p:sp>
          <p:nvSpPr>
            <p:cNvPr id="127" name="Google Shape;127;p19"/>
            <p:cNvSpPr txBox="1"/>
            <p:nvPr/>
          </p:nvSpPr>
          <p:spPr>
            <a:xfrm>
              <a:off x="4314712" y="1466762"/>
              <a:ext cx="3441866" cy="826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Discover new things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Develop creative solutions</a:t>
              </a:r>
              <a:endParaRPr sz="18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Identify new problems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Push the boundary of knowledge</a:t>
              </a:r>
              <a:endParaRPr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Develop a habit of lifelong learning</a:t>
              </a:r>
              <a:endParaRPr sz="18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4196513" y="1129720"/>
              <a:ext cx="29928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Satisfy Your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Intellectual Curiosity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" name="Google Shape;129;p19"/>
          <p:cNvGrpSpPr/>
          <p:nvPr/>
        </p:nvGrpSpPr>
        <p:grpSpPr>
          <a:xfrm>
            <a:off x="2799010" y="1074433"/>
            <a:ext cx="3713098" cy="1912911"/>
            <a:chOff x="3889471" y="1028705"/>
            <a:chExt cx="3039013" cy="777764"/>
          </a:xfrm>
        </p:grpSpPr>
        <p:sp>
          <p:nvSpPr>
            <p:cNvPr id="130" name="Google Shape;130;p19"/>
            <p:cNvSpPr txBox="1"/>
            <p:nvPr/>
          </p:nvSpPr>
          <p:spPr>
            <a:xfrm>
              <a:off x="4070819" y="1329882"/>
              <a:ext cx="2676315" cy="47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Pursuing a Ph.D. provides you with a unique opportunity to teach and mentor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Gain Opportunities to Teach and Mentor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2" name="Google Shape;132;p19"/>
          <p:cNvGrpSpPr/>
          <p:nvPr/>
        </p:nvGrpSpPr>
        <p:grpSpPr>
          <a:xfrm>
            <a:off x="6364066" y="3590822"/>
            <a:ext cx="2732422" cy="2280276"/>
            <a:chOff x="4250877" y="1245513"/>
            <a:chExt cx="3056400" cy="927130"/>
          </a:xfrm>
        </p:grpSpPr>
        <p:sp>
          <p:nvSpPr>
            <p:cNvPr id="133" name="Google Shape;133;p19"/>
            <p:cNvSpPr txBox="1"/>
            <p:nvPr/>
          </p:nvSpPr>
          <p:spPr>
            <a:xfrm>
              <a:off x="4341776" y="1434343"/>
              <a:ext cx="28746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Many students don’t realize that most C.S. Ph.D programs pay a comfortable stipend! Get paid to learn and increase your career earning potential! </a:t>
              </a: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4250877" y="1245513"/>
              <a:ext cx="3056400" cy="13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Get Paid to Learn!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5" name="Google Shape;135;p19"/>
          <p:cNvGrpSpPr/>
          <p:nvPr/>
        </p:nvGrpSpPr>
        <p:grpSpPr>
          <a:xfrm>
            <a:off x="3141081" y="3262305"/>
            <a:ext cx="3031585" cy="2238318"/>
            <a:chOff x="3141081" y="3262305"/>
            <a:chExt cx="3031585" cy="2238318"/>
          </a:xfrm>
        </p:grpSpPr>
        <p:sp>
          <p:nvSpPr>
            <p:cNvPr id="136" name="Google Shape;136;p19"/>
            <p:cNvSpPr/>
            <p:nvPr/>
          </p:nvSpPr>
          <p:spPr>
            <a:xfrm>
              <a:off x="3930573" y="3262305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4720066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3141081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3691515" y="4585917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 extrusionOk="0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 rot="-5400000">
              <a:off x="4451106" y="3767292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 rot="10800000">
              <a:off x="5337612" y="4576897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 extrusionOk="0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8"/>
          <p:cNvSpPr/>
          <p:nvPr/>
        </p:nvSpPr>
        <p:spPr>
          <a:xfrm>
            <a:off x="31515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48"/>
          <p:cNvSpPr/>
          <p:nvPr/>
        </p:nvSpPr>
        <p:spPr>
          <a:xfrm>
            <a:off x="503807" y="1352269"/>
            <a:ext cx="3824059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Know Your Program Requirements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are the hurdles associated with completing a Ph.D. degree?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are the course requirements?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exams will you need to pass and when?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Are the teaching requirements?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By when do you need to find an advisor?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many years do you have to to complete your degree?</a:t>
            </a:r>
            <a:endParaRPr dirty="0"/>
          </a:p>
        </p:txBody>
      </p:sp>
      <p:sp>
        <p:nvSpPr>
          <p:cNvPr id="675" name="Google Shape;675;p48"/>
          <p:cNvSpPr/>
          <p:nvPr/>
        </p:nvSpPr>
        <p:spPr>
          <a:xfrm>
            <a:off x="469628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8"/>
          <p:cNvSpPr/>
          <p:nvPr/>
        </p:nvSpPr>
        <p:spPr>
          <a:xfrm>
            <a:off x="4884937" y="1352269"/>
            <a:ext cx="3695331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Helpful Tips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Get to know your peers and near peers</a:t>
            </a:r>
            <a:endParaRPr lang="en-US"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Create study groups</a:t>
            </a:r>
            <a:endParaRPr lang="en-US"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Establish hobbies and friends outside the department</a:t>
            </a:r>
            <a:endParaRPr lang="en-US"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Find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mentors</a:t>
            </a: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Get to know your school environment and resources</a:t>
            </a:r>
            <a:endParaRPr lang="en-US"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Create a comfortable studying and living environment for yourself</a:t>
            </a:r>
            <a:endParaRPr lang="en-US" sz="18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7" name="Google Shape;677;p48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Before Classes Start: Settling in &amp; Learning the Ropes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9"/>
          <p:cNvSpPr/>
          <p:nvPr/>
        </p:nvSpPr>
        <p:spPr>
          <a:xfrm>
            <a:off x="315159" y="1160443"/>
            <a:ext cx="4079288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9"/>
          <p:cNvSpPr/>
          <p:nvPr/>
        </p:nvSpPr>
        <p:spPr>
          <a:xfrm>
            <a:off x="503807" y="1352269"/>
            <a:ext cx="3695331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Structure of Coursework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Undergrad is CS + breadth courses; Usually 4-5 courses/semester.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B.S. and M.S. degrees are about taking courses: 3-4 courses/semester. Mostly or all are CS courses.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While you still take &lt;10 courses during the Ph.D. in the first 3-4 semesters, the emphasis is on research!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4" name="Google Shape;684;p49"/>
          <p:cNvSpPr/>
          <p:nvPr/>
        </p:nvSpPr>
        <p:spPr>
          <a:xfrm>
            <a:off x="4599710" y="1160443"/>
            <a:ext cx="4281054" cy="527586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9"/>
          <p:cNvSpPr/>
          <p:nvPr/>
        </p:nvSpPr>
        <p:spPr>
          <a:xfrm>
            <a:off x="4790613" y="1352269"/>
            <a:ext cx="3890640" cy="49064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Key Differences between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Classes &amp; Research</a:t>
            </a:r>
            <a:endParaRPr dirty="0"/>
          </a:p>
          <a:p>
            <a:pPr marL="76200" marR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400" b="1" i="0" u="sng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Class assignments have known answers; </a:t>
            </a:r>
            <a:r>
              <a:rPr lang="en-US" sz="15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research problems </a:t>
            </a: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may not even have a </a:t>
            </a:r>
            <a:r>
              <a:rPr lang="en-US" sz="15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solution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classes, you are assigned problems; in research, you get to pick ones to work on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classes, you can ask for help.</a:t>
            </a:r>
            <a:b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500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5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research, help may not be available (in some cases even your advisor may not have immediate response)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research, you work side by side with </a:t>
            </a:r>
            <a:r>
              <a:rPr lang="en-US" sz="15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other research students, post-docs, and your advisor</a:t>
            </a:r>
            <a:endParaRPr dirty="0"/>
          </a:p>
        </p:txBody>
      </p:sp>
      <p:sp>
        <p:nvSpPr>
          <p:cNvPr id="686" name="Google Shape;686;p49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 Typical Semester in a C.S. Ph.D. Program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0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The First Few Years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50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Taking courses and getting involved in research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3" name="Google Shape;693;p50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694" name="Google Shape;694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50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1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Taking Courses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1" name="Google Shape;701;p51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1"/>
          <p:cNvSpPr/>
          <p:nvPr/>
        </p:nvSpPr>
        <p:spPr>
          <a:xfrm>
            <a:off x="424220" y="1524377"/>
            <a:ext cx="8295559" cy="438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Ph.D. typically requires &lt;10 courses 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Remember, focus during the Ph.D. is on </a:t>
            </a:r>
            <a:r>
              <a:rPr lang="en-US" sz="2000" b="1" i="1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research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Choose classes related to the potential research area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Ask your adviser for advice and recommendations. They may have expectations.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If you are interested in working with a particular faculty, take their course. Do very well. Possibly consider a course project as research.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Consider taking courses outside CS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relevant to 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your research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(e.g., 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Stat, Math, Psychology, Computational Linguistics)</a:t>
            </a:r>
            <a:endParaRPr sz="20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2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Getting Involved in Research Early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8" name="Google Shape;708;p52"/>
          <p:cNvSpPr/>
          <p:nvPr/>
        </p:nvSpPr>
        <p:spPr>
          <a:xfrm>
            <a:off x="408372" y="1329068"/>
            <a:ext cx="8309499" cy="289205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609635" y="1536403"/>
            <a:ext cx="7924725" cy="2477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Getting involved in research early is the most important thing to do for overall success!</a:t>
            </a:r>
            <a:endParaRPr/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The research process (finding an advisor, a research problem, obtaining initial results, getting these results published) takes time, so the sooner you start the better!</a:t>
            </a:r>
            <a:endParaRPr/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10" name="Google Shape;710;p52"/>
          <p:cNvGrpSpPr/>
          <p:nvPr/>
        </p:nvGrpSpPr>
        <p:grpSpPr>
          <a:xfrm>
            <a:off x="553450" y="4607443"/>
            <a:ext cx="8013405" cy="1842977"/>
            <a:chOff x="553450" y="4654775"/>
            <a:chExt cx="8013405" cy="1842977"/>
          </a:xfrm>
        </p:grpSpPr>
        <p:sp>
          <p:nvSpPr>
            <p:cNvPr id="711" name="Google Shape;711;p52"/>
            <p:cNvSpPr/>
            <p:nvPr/>
          </p:nvSpPr>
          <p:spPr>
            <a:xfrm>
              <a:off x="808073" y="4859079"/>
              <a:ext cx="7527851" cy="143437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90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Char char="•"/>
              </a:pPr>
              <a:r>
                <a:rPr lang="en-US" sz="1800" b="0" i="1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“Keep in mind that no one can give you a complete picture of what research is. The best way to learn what research is, and whether you like it, is simply to start doing it. The earlier the better!”</a:t>
              </a:r>
              <a:endParaRPr/>
            </a:p>
            <a:p>
              <a:pPr marL="0" marR="0" lvl="6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	</a:t>
              </a:r>
              <a:r>
                <a:rPr lang="en-US" sz="1800" b="0" i="0" u="sng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https://www.cs.cmu.edu/~harchol/gradschooltalk.pdf</a:t>
              </a: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553450" y="4654775"/>
              <a:ext cx="8013405" cy="1842977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3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Finding a Healthy Work/Life Balance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718" name="Google Shape;718;p53"/>
          <p:cNvGrpSpPr/>
          <p:nvPr/>
        </p:nvGrpSpPr>
        <p:grpSpPr>
          <a:xfrm>
            <a:off x="2558864" y="2337697"/>
            <a:ext cx="4026272" cy="3993650"/>
            <a:chOff x="3056174" y="1412268"/>
            <a:chExt cx="3031585" cy="3038939"/>
          </a:xfrm>
        </p:grpSpPr>
        <p:sp>
          <p:nvSpPr>
            <p:cNvPr id="719" name="Google Shape;719;p53"/>
            <p:cNvSpPr/>
            <p:nvPr/>
          </p:nvSpPr>
          <p:spPr>
            <a:xfrm>
              <a:off x="3845666" y="1412268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3845666" y="2998607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53"/>
            <p:cNvSpPr/>
            <p:nvPr/>
          </p:nvSpPr>
          <p:spPr>
            <a:xfrm>
              <a:off x="4635159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53"/>
            <p:cNvSpPr/>
            <p:nvPr/>
          </p:nvSpPr>
          <p:spPr>
            <a:xfrm>
              <a:off x="3056174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3606606" y="2688730"/>
              <a:ext cx="351736" cy="352275"/>
            </a:xfrm>
            <a:custGeom>
              <a:avLst/>
              <a:gdLst/>
              <a:ahLst/>
              <a:cxnLst/>
              <a:rect l="l" t="t" r="r" b="b"/>
              <a:pathLst>
                <a:path w="3197597" h="3202496" extrusionOk="0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53"/>
          <p:cNvSpPr/>
          <p:nvPr/>
        </p:nvSpPr>
        <p:spPr>
          <a:xfrm>
            <a:off x="1813161" y="1116192"/>
            <a:ext cx="5517678" cy="8700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Graduate school does not have to be 9-5</a:t>
            </a:r>
            <a:endParaRPr lang="en-US" dirty="0">
              <a:ea typeface="Lato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Find the most productive hours for you and schedule ~8 working hours at that time</a:t>
            </a:r>
            <a:endParaRPr dirty="0"/>
          </a:p>
        </p:txBody>
      </p:sp>
      <p:sp>
        <p:nvSpPr>
          <p:cNvPr id="725" name="Google Shape;725;p53"/>
          <p:cNvSpPr txBox="1"/>
          <p:nvPr/>
        </p:nvSpPr>
        <p:spPr>
          <a:xfrm>
            <a:off x="103103" y="2212967"/>
            <a:ext cx="2396971" cy="240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Make working time productive!</a:t>
            </a:r>
            <a:endParaRPr dirty="0"/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Research is much more about the quality of the output rather than the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hours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spent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6" name="Google Shape;726;p53"/>
          <p:cNvSpPr txBox="1"/>
          <p:nvPr/>
        </p:nvSpPr>
        <p:spPr>
          <a:xfrm>
            <a:off x="6543990" y="2182406"/>
            <a:ext cx="239697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Set clear goals, get feedback and reward yourself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Talk regularly to your advisor; make sure goals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expectations are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aligned</a:t>
            </a:r>
            <a:endParaRPr sz="1600" dirty="0"/>
          </a:p>
        </p:txBody>
      </p:sp>
      <p:sp>
        <p:nvSpPr>
          <p:cNvPr id="727" name="Google Shape;727;p53"/>
          <p:cNvSpPr txBox="1"/>
          <p:nvPr/>
        </p:nvSpPr>
        <p:spPr>
          <a:xfrm>
            <a:off x="-102554" y="4574169"/>
            <a:ext cx="2602628" cy="188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Schedule personal time!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It is easy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keep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working;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however, time off is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important</a:t>
            </a: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8" name="Google Shape;728;p53"/>
          <p:cNvSpPr txBox="1"/>
          <p:nvPr/>
        </p:nvSpPr>
        <p:spPr>
          <a:xfrm>
            <a:off x="6264308" y="4783160"/>
            <a:ext cx="295633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Banish the Guilt!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Take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breaks to be able to produce your best 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Tap your support network!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9" name="Google Shape;729;p53"/>
          <p:cNvSpPr/>
          <p:nvPr/>
        </p:nvSpPr>
        <p:spPr>
          <a:xfrm>
            <a:off x="4335098" y="3000712"/>
            <a:ext cx="473805" cy="4738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53"/>
          <p:cNvSpPr/>
          <p:nvPr/>
        </p:nvSpPr>
        <p:spPr>
          <a:xfrm>
            <a:off x="5435467" y="4040592"/>
            <a:ext cx="456128" cy="575597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53"/>
          <p:cNvSpPr/>
          <p:nvPr/>
        </p:nvSpPr>
        <p:spPr>
          <a:xfrm>
            <a:off x="4335098" y="5163868"/>
            <a:ext cx="484880" cy="48488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4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The Research Apprenticeship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54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Finding an advisor that fits you and conducting impactful research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38" name="Google Shape;738;p54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739" name="Google Shape;739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54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5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How to Find an Advisor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6" name="Google Shape;746;p55"/>
          <p:cNvSpPr/>
          <p:nvPr/>
        </p:nvSpPr>
        <p:spPr>
          <a:xfrm>
            <a:off x="217295" y="1165175"/>
            <a:ext cx="8693242" cy="527718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5"/>
          <p:cNvSpPr/>
          <p:nvPr/>
        </p:nvSpPr>
        <p:spPr>
          <a:xfrm>
            <a:off x="424220" y="1399309"/>
            <a:ext cx="8295559" cy="48352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Choice of an advisor is one of the most important decisions to make in graduate school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Renowned vs. beginning researchers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 your homework! Check the following information for a potential advisor’s Ph.D. students: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many students and when they graduated?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How many papers (and where) students published with their advisor?</a:t>
            </a:r>
            <a:endParaRPr dirty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Where are those students now (academia, industry)?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Talk to faculty during office hours, attend their talks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Ask to attend research meetings of a group you are interested in joining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What is the advisors collaboration style like? 1:1 Meetings?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6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are Advisors Looking for?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3" name="Google Shape;753;p56"/>
          <p:cNvSpPr/>
          <p:nvPr/>
        </p:nvSpPr>
        <p:spPr>
          <a:xfrm>
            <a:off x="408372" y="1329068"/>
            <a:ext cx="8309499" cy="289205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" name="Google Shape;754;p56"/>
          <p:cNvGrpSpPr/>
          <p:nvPr/>
        </p:nvGrpSpPr>
        <p:grpSpPr>
          <a:xfrm>
            <a:off x="553450" y="4607443"/>
            <a:ext cx="8013405" cy="1842977"/>
            <a:chOff x="553450" y="4654775"/>
            <a:chExt cx="8013405" cy="1842977"/>
          </a:xfrm>
        </p:grpSpPr>
        <p:sp>
          <p:nvSpPr>
            <p:cNvPr id="755" name="Google Shape;755;p56"/>
            <p:cNvSpPr/>
            <p:nvPr/>
          </p:nvSpPr>
          <p:spPr>
            <a:xfrm>
              <a:off x="808073" y="4859079"/>
              <a:ext cx="7527851" cy="143437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0" marR="0" lvl="0" indent="-190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More advice/resources on finding an advisor:</a:t>
              </a:r>
              <a:endParaRPr/>
            </a:p>
            <a:p>
              <a:pPr marL="171450" marR="0" lvl="1" indent="-1714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Tao Xie’s Guide: </a:t>
              </a:r>
              <a:r>
                <a:rPr lang="en-US" sz="1600" b="0" i="0" u="sng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http://taoxie.cs.illinois.edu/advice/gradstudentsurvival.pdf</a:t>
              </a: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/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Philip Guo’s Ph.D. Grind: </a:t>
              </a:r>
              <a:r>
                <a:rPr lang="en-US" sz="1600" b="0" i="0" u="sng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  <a:hlinkClick r:id="rId4"/>
                </a:rPr>
                <a:t>http://www.pgbovine.net/PhD-memoir.htm</a:t>
              </a: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/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905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6" name="Google Shape;756;p56"/>
            <p:cNvSpPr/>
            <p:nvPr/>
          </p:nvSpPr>
          <p:spPr>
            <a:xfrm>
              <a:off x="553450" y="4654775"/>
              <a:ext cx="8013405" cy="1842977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Google Shape;757;p56"/>
          <p:cNvSpPr/>
          <p:nvPr/>
        </p:nvSpPr>
        <p:spPr>
          <a:xfrm>
            <a:off x="656948" y="1551493"/>
            <a:ext cx="7830104" cy="24168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●"/>
            </a:pPr>
            <a:r>
              <a:rPr lang="en-US" sz="1800" b="1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It’s important to understand what Advisors are looking for: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 trial period before committing an RA position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excellent performance in their class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specific technical or research skills (e.g., systems building, ability to come up with proofs etc)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writing skills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critical thinking skills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7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Tips for Conducting a Successful Research Project</a:t>
            </a:r>
            <a:endParaRPr/>
          </a:p>
        </p:txBody>
      </p:sp>
      <p:sp>
        <p:nvSpPr>
          <p:cNvPr id="763" name="Google Shape;763;p57"/>
          <p:cNvSpPr txBox="1"/>
          <p:nvPr/>
        </p:nvSpPr>
        <p:spPr>
          <a:xfrm>
            <a:off x="389481" y="1389862"/>
            <a:ext cx="2630100" cy="14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1) Identify an important problem you are </a:t>
            </a:r>
            <a:r>
              <a:rPr lang="en-US" sz="2400" b="1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passionate</a:t>
            </a: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about 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4" name="Google Shape;764;p57"/>
          <p:cNvSpPr txBox="1"/>
          <p:nvPr/>
        </p:nvSpPr>
        <p:spPr>
          <a:xfrm>
            <a:off x="217443" y="4509555"/>
            <a:ext cx="2630100" cy="180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3) Create a plan for the work, and stick to it! –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Expect setbacks, and work through them</a:t>
            </a:r>
            <a:endParaRPr sz="20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5" name="Google Shape;765;p57"/>
          <p:cNvSpPr txBox="1"/>
          <p:nvPr/>
        </p:nvSpPr>
        <p:spPr>
          <a:xfrm>
            <a:off x="6604387" y="1389862"/>
            <a:ext cx="233610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2) Devise a new solution or study – </a:t>
            </a:r>
            <a:r>
              <a:rPr lang="en-US" sz="20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approach the problem from a new viewpoint</a:t>
            </a:r>
            <a:endParaRPr sz="20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6" name="Google Shape;766;p57"/>
          <p:cNvSpPr txBox="1"/>
          <p:nvPr/>
        </p:nvSpPr>
        <p:spPr>
          <a:xfrm>
            <a:off x="6045020" y="4579589"/>
            <a:ext cx="309898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4) Rigorously evaluate your solution or explain your findings 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67" name="Google Shape;767;p57"/>
          <p:cNvGrpSpPr/>
          <p:nvPr/>
        </p:nvGrpSpPr>
        <p:grpSpPr>
          <a:xfrm>
            <a:off x="2725115" y="1750853"/>
            <a:ext cx="3984974" cy="3994641"/>
            <a:chOff x="3056174" y="1412268"/>
            <a:chExt cx="3031585" cy="3038939"/>
          </a:xfrm>
        </p:grpSpPr>
        <p:sp>
          <p:nvSpPr>
            <p:cNvPr id="768" name="Google Shape;768;p57"/>
            <p:cNvSpPr/>
            <p:nvPr/>
          </p:nvSpPr>
          <p:spPr>
            <a:xfrm>
              <a:off x="3845666" y="1412268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3845666" y="2998607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4635159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3056174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3586335" y="2694803"/>
              <a:ext cx="388253" cy="391496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4423472" y="3510962"/>
              <a:ext cx="299733" cy="363245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5233597" y="2728551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5" name="Google Shape;77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6991" y="2344316"/>
            <a:ext cx="546742" cy="54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>
            <a:off x="1112707" y="994605"/>
            <a:ext cx="7687163" cy="1166246"/>
            <a:chOff x="720000" y="1114639"/>
            <a:chExt cx="6115970" cy="830756"/>
          </a:xfrm>
        </p:grpSpPr>
        <p:sp>
          <p:nvSpPr>
            <p:cNvPr id="147" name="Google Shape;147;p20"/>
            <p:cNvSpPr txBox="1"/>
            <p:nvPr/>
          </p:nvSpPr>
          <p:spPr>
            <a:xfrm>
              <a:off x="720000" y="1295702"/>
              <a:ext cx="6115970" cy="64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Typically 5-6 years from Bachelor’s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Depending on school, starting with a Master’s degree may shorten timeline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20"/>
            <p:cNvSpPr txBox="1"/>
            <p:nvPr/>
          </p:nvSpPr>
          <p:spPr>
            <a:xfrm>
              <a:off x="720001" y="1114639"/>
              <a:ext cx="3060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Timeline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9" name="Google Shape;149;p20"/>
          <p:cNvGrpSpPr/>
          <p:nvPr/>
        </p:nvGrpSpPr>
        <p:grpSpPr>
          <a:xfrm>
            <a:off x="1112708" y="3122915"/>
            <a:ext cx="7215737" cy="850746"/>
            <a:chOff x="719998" y="2431958"/>
            <a:chExt cx="5263500" cy="672739"/>
          </a:xfrm>
        </p:grpSpPr>
        <p:sp>
          <p:nvSpPr>
            <p:cNvPr id="150" name="Google Shape;150;p20"/>
            <p:cNvSpPr txBox="1"/>
            <p:nvPr/>
          </p:nvSpPr>
          <p:spPr>
            <a:xfrm>
              <a:off x="719998" y="2642997"/>
              <a:ext cx="526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Dissertation (aka Doctoral Thesis)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Oral/Written Exam along the way (e.g., qualifying exam)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20"/>
            <p:cNvSpPr txBox="1"/>
            <p:nvPr/>
          </p:nvSpPr>
          <p:spPr>
            <a:xfrm>
              <a:off x="720001" y="2431958"/>
              <a:ext cx="3060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Research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2" name="Google Shape;152;p20"/>
          <p:cNvGrpSpPr/>
          <p:nvPr/>
        </p:nvGrpSpPr>
        <p:grpSpPr>
          <a:xfrm>
            <a:off x="1112824" y="5076649"/>
            <a:ext cx="7215621" cy="1461158"/>
            <a:chOff x="720001" y="3749277"/>
            <a:chExt cx="5740807" cy="1155431"/>
          </a:xfrm>
        </p:grpSpPr>
        <p:sp>
          <p:nvSpPr>
            <p:cNvPr id="153" name="Google Shape;153;p20"/>
            <p:cNvSpPr txBox="1"/>
            <p:nvPr/>
          </p:nvSpPr>
          <p:spPr>
            <a:xfrm>
              <a:off x="720008" y="3960308"/>
              <a:ext cx="5740800" cy="9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Academia (e.g., a professor)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Industrial, NPO, or government researcher or engineer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Entrepreneur (e.g., a start-up)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Higher-level development/leadership positions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720001" y="3749277"/>
              <a:ext cx="3060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Career Paths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5" name="Google Shape;155;p20"/>
          <p:cNvGrpSpPr/>
          <p:nvPr/>
        </p:nvGrpSpPr>
        <p:grpSpPr>
          <a:xfrm>
            <a:off x="1112708" y="2216797"/>
            <a:ext cx="7215737" cy="906118"/>
            <a:chOff x="720001" y="2431958"/>
            <a:chExt cx="4223814" cy="620180"/>
          </a:xfrm>
        </p:grpSpPr>
        <p:sp>
          <p:nvSpPr>
            <p:cNvPr id="156" name="Google Shape;156;p20"/>
            <p:cNvSpPr txBox="1"/>
            <p:nvPr/>
          </p:nvSpPr>
          <p:spPr>
            <a:xfrm>
              <a:off x="720013" y="2642996"/>
              <a:ext cx="4223802" cy="409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Typically “next level” CS foundations and (more) advanced electives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7" name="Google Shape;157;p20"/>
            <p:cNvSpPr txBox="1"/>
            <p:nvPr/>
          </p:nvSpPr>
          <p:spPr>
            <a:xfrm>
              <a:off x="720001" y="2431958"/>
              <a:ext cx="3060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Coursework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8" name="Google Shape;158;p20"/>
          <p:cNvGrpSpPr/>
          <p:nvPr/>
        </p:nvGrpSpPr>
        <p:grpSpPr>
          <a:xfrm>
            <a:off x="1112708" y="4081678"/>
            <a:ext cx="7553181" cy="1047033"/>
            <a:chOff x="719992" y="3749271"/>
            <a:chExt cx="6009373" cy="742627"/>
          </a:xfrm>
        </p:grpSpPr>
        <p:sp>
          <p:nvSpPr>
            <p:cNvPr id="159" name="Google Shape;159;p20"/>
            <p:cNvSpPr txBox="1"/>
            <p:nvPr/>
          </p:nvSpPr>
          <p:spPr>
            <a:xfrm>
              <a:off x="720013" y="3960297"/>
              <a:ext cx="6009352" cy="531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Generally </a:t>
              </a:r>
              <a:r>
                <a:rPr lang="en-US" sz="1800" b="1" i="1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tuition is waived </a:t>
              </a: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and you typically  receive </a:t>
              </a:r>
              <a:r>
                <a:rPr lang="en-US" sz="1800" b="1" i="1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 stipend and health insurance </a:t>
              </a: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from a teaching or research assistantship or fellowship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719992" y="3749271"/>
              <a:ext cx="4585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Tuition &amp; Stipend (Get paid to learn!)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1" name="Google Shape;161;p20"/>
          <p:cNvGrpSpPr/>
          <p:nvPr/>
        </p:nvGrpSpPr>
        <p:grpSpPr>
          <a:xfrm>
            <a:off x="353773" y="2176960"/>
            <a:ext cx="668168" cy="672261"/>
            <a:chOff x="368097" y="2177286"/>
            <a:chExt cx="668168" cy="672261"/>
          </a:xfrm>
        </p:grpSpPr>
        <p:sp>
          <p:nvSpPr>
            <p:cNvPr id="162" name="Google Shape;162;p20"/>
            <p:cNvSpPr/>
            <p:nvPr/>
          </p:nvSpPr>
          <p:spPr>
            <a:xfrm>
              <a:off x="368097" y="2177286"/>
              <a:ext cx="668168" cy="672261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 rot="2700000">
              <a:off x="641998" y="2286756"/>
              <a:ext cx="115791" cy="461393"/>
            </a:xfrm>
            <a:custGeom>
              <a:avLst/>
              <a:gdLst/>
              <a:ahLst/>
              <a:cxnLst/>
              <a:rect l="l" t="t" r="r" b="b"/>
              <a:pathLst>
                <a:path w="1035916" h="4153123" extrusionOk="0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342554" y="3219087"/>
            <a:ext cx="668168" cy="672261"/>
            <a:chOff x="368097" y="3086309"/>
            <a:chExt cx="668168" cy="672261"/>
          </a:xfrm>
        </p:grpSpPr>
        <p:sp>
          <p:nvSpPr>
            <p:cNvPr id="165" name="Google Shape;165;p20"/>
            <p:cNvSpPr/>
            <p:nvPr/>
          </p:nvSpPr>
          <p:spPr>
            <a:xfrm>
              <a:off x="368097" y="3086309"/>
              <a:ext cx="668168" cy="672261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35888" y="3251789"/>
              <a:ext cx="335969" cy="316423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0"/>
          <p:cNvGrpSpPr/>
          <p:nvPr/>
        </p:nvGrpSpPr>
        <p:grpSpPr>
          <a:xfrm>
            <a:off x="342554" y="5301747"/>
            <a:ext cx="668168" cy="672261"/>
            <a:chOff x="353773" y="5083972"/>
            <a:chExt cx="668168" cy="672261"/>
          </a:xfrm>
        </p:grpSpPr>
        <p:sp>
          <p:nvSpPr>
            <p:cNvPr id="168" name="Google Shape;168;p20"/>
            <p:cNvSpPr/>
            <p:nvPr/>
          </p:nvSpPr>
          <p:spPr>
            <a:xfrm>
              <a:off x="353773" y="5083972"/>
              <a:ext cx="668168" cy="672261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 rot="2700000">
              <a:off x="564325" y="5193811"/>
              <a:ext cx="249512" cy="444603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353773" y="4260417"/>
            <a:ext cx="668168" cy="672261"/>
            <a:chOff x="368097" y="3983970"/>
            <a:chExt cx="668168" cy="672261"/>
          </a:xfrm>
        </p:grpSpPr>
        <p:sp>
          <p:nvSpPr>
            <p:cNvPr id="171" name="Google Shape;171;p20"/>
            <p:cNvSpPr/>
            <p:nvPr/>
          </p:nvSpPr>
          <p:spPr>
            <a:xfrm>
              <a:off x="368097" y="3983970"/>
              <a:ext cx="668168" cy="672261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 rot="-5400000">
              <a:off x="506435" y="4121161"/>
              <a:ext cx="369055" cy="397055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353773" y="1130674"/>
            <a:ext cx="668168" cy="672261"/>
            <a:chOff x="441013" y="1177419"/>
            <a:chExt cx="668168" cy="672261"/>
          </a:xfrm>
        </p:grpSpPr>
        <p:sp>
          <p:nvSpPr>
            <p:cNvPr id="174" name="Google Shape;174;p20"/>
            <p:cNvSpPr/>
            <p:nvPr/>
          </p:nvSpPr>
          <p:spPr>
            <a:xfrm>
              <a:off x="441013" y="1177419"/>
              <a:ext cx="668168" cy="672261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 flipH="1">
              <a:off x="579483" y="1313520"/>
              <a:ext cx="397392" cy="397985"/>
            </a:xfrm>
            <a:custGeom>
              <a:avLst/>
              <a:gdLst/>
              <a:ahLst/>
              <a:cxnLst/>
              <a:rect l="l" t="t" r="r" b="b"/>
              <a:pathLst>
                <a:path w="3242753" h="3227814" extrusionOk="0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20"/>
          <p:cNvSpPr txBox="1"/>
          <p:nvPr/>
        </p:nvSpPr>
        <p:spPr>
          <a:xfrm>
            <a:off x="0" y="18627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C.S. Doctorate (Ph.D) in a Nutshell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8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do Ph.D. Students do in the Summer</a:t>
            </a:r>
            <a:endParaRPr/>
          </a:p>
        </p:txBody>
      </p:sp>
      <p:sp>
        <p:nvSpPr>
          <p:cNvPr id="781" name="Google Shape;781;p58"/>
          <p:cNvSpPr txBox="1"/>
          <p:nvPr/>
        </p:nvSpPr>
        <p:spPr>
          <a:xfrm>
            <a:off x="389481" y="1389862"/>
            <a:ext cx="2630100" cy="14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Internship with an industrial or government research lab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2" name="Google Shape;782;p58"/>
          <p:cNvSpPr txBox="1"/>
          <p:nvPr/>
        </p:nvSpPr>
        <p:spPr>
          <a:xfrm>
            <a:off x="217443" y="4509555"/>
            <a:ext cx="2630100" cy="180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Attend conferences or summer schools</a:t>
            </a:r>
            <a:endParaRPr sz="20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3" name="Google Shape;783;p58"/>
          <p:cNvSpPr txBox="1"/>
          <p:nvPr/>
        </p:nvSpPr>
        <p:spPr>
          <a:xfrm>
            <a:off x="6604387" y="1389862"/>
            <a:ext cx="233610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 on research full time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4" name="Google Shape;784;p58"/>
          <p:cNvSpPr txBox="1"/>
          <p:nvPr/>
        </p:nvSpPr>
        <p:spPr>
          <a:xfrm>
            <a:off x="6045020" y="4579589"/>
            <a:ext cx="3098980" cy="155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Teach a course at your home institution to gain experience</a:t>
            </a:r>
            <a:endParaRPr sz="2400" b="1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85" name="Google Shape;785;p58"/>
          <p:cNvGrpSpPr/>
          <p:nvPr/>
        </p:nvGrpSpPr>
        <p:grpSpPr>
          <a:xfrm>
            <a:off x="2725115" y="1750853"/>
            <a:ext cx="3984974" cy="3994641"/>
            <a:chOff x="3056174" y="1412268"/>
            <a:chExt cx="3031585" cy="3038939"/>
          </a:xfrm>
        </p:grpSpPr>
        <p:sp>
          <p:nvSpPr>
            <p:cNvPr id="786" name="Google Shape;786;p58"/>
            <p:cNvSpPr/>
            <p:nvPr/>
          </p:nvSpPr>
          <p:spPr>
            <a:xfrm>
              <a:off x="3845666" y="1412268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8"/>
            <p:cNvSpPr/>
            <p:nvPr/>
          </p:nvSpPr>
          <p:spPr>
            <a:xfrm>
              <a:off x="3845666" y="2998607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8"/>
            <p:cNvSpPr/>
            <p:nvPr/>
          </p:nvSpPr>
          <p:spPr>
            <a:xfrm>
              <a:off x="4635159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58"/>
            <p:cNvSpPr/>
            <p:nvPr/>
          </p:nvSpPr>
          <p:spPr>
            <a:xfrm>
              <a:off x="3056174" y="2197986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8"/>
            <p:cNvSpPr/>
            <p:nvPr/>
          </p:nvSpPr>
          <p:spPr>
            <a:xfrm>
              <a:off x="3588073" y="2742311"/>
              <a:ext cx="388800" cy="363951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8"/>
            <p:cNvSpPr/>
            <p:nvPr/>
          </p:nvSpPr>
          <p:spPr>
            <a:xfrm>
              <a:off x="4385281" y="1942820"/>
              <a:ext cx="388253" cy="391496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8"/>
            <p:cNvSpPr/>
            <p:nvPr/>
          </p:nvSpPr>
          <p:spPr>
            <a:xfrm>
              <a:off x="5232236" y="2683246"/>
              <a:ext cx="299733" cy="363245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58"/>
          <p:cNvSpPr/>
          <p:nvPr/>
        </p:nvSpPr>
        <p:spPr>
          <a:xfrm rot="-5400000">
            <a:off x="4427834" y="4464443"/>
            <a:ext cx="556466" cy="602354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9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Preparing for Graduation &amp; Beyond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59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Preparing for your chosen career path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59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801" name="Google Shape;801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59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0"/>
          <p:cNvSpPr txBox="1"/>
          <p:nvPr/>
        </p:nvSpPr>
        <p:spPr>
          <a:xfrm>
            <a:off x="0" y="21604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Making the most of your Final Years in the Ph.D.</a:t>
            </a:r>
            <a:endParaRPr/>
          </a:p>
        </p:txBody>
      </p:sp>
      <p:grpSp>
        <p:nvGrpSpPr>
          <p:cNvPr id="808" name="Google Shape;808;p60"/>
          <p:cNvGrpSpPr/>
          <p:nvPr/>
        </p:nvGrpSpPr>
        <p:grpSpPr>
          <a:xfrm>
            <a:off x="3141081" y="3262305"/>
            <a:ext cx="3031585" cy="2238318"/>
            <a:chOff x="3141081" y="3262305"/>
            <a:chExt cx="3031585" cy="2238318"/>
          </a:xfrm>
        </p:grpSpPr>
        <p:sp>
          <p:nvSpPr>
            <p:cNvPr id="809" name="Google Shape;809;p60"/>
            <p:cNvSpPr/>
            <p:nvPr/>
          </p:nvSpPr>
          <p:spPr>
            <a:xfrm>
              <a:off x="3930573" y="3262305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0"/>
            <p:cNvSpPr/>
            <p:nvPr/>
          </p:nvSpPr>
          <p:spPr>
            <a:xfrm>
              <a:off x="4720066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0"/>
            <p:cNvSpPr/>
            <p:nvPr/>
          </p:nvSpPr>
          <p:spPr>
            <a:xfrm>
              <a:off x="3141081" y="4048023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0"/>
            <p:cNvSpPr/>
            <p:nvPr/>
          </p:nvSpPr>
          <p:spPr>
            <a:xfrm rot="-5400000">
              <a:off x="4451106" y="3767292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60"/>
          <p:cNvGrpSpPr/>
          <p:nvPr/>
        </p:nvGrpSpPr>
        <p:grpSpPr>
          <a:xfrm>
            <a:off x="2788479" y="1136259"/>
            <a:ext cx="3734158" cy="1898002"/>
            <a:chOff x="3889471" y="1028705"/>
            <a:chExt cx="3056250" cy="771702"/>
          </a:xfrm>
        </p:grpSpPr>
        <p:sp>
          <p:nvSpPr>
            <p:cNvPr id="814" name="Google Shape;814;p60"/>
            <p:cNvSpPr txBox="1"/>
            <p:nvPr/>
          </p:nvSpPr>
          <p:spPr>
            <a:xfrm>
              <a:off x="3973929" y="1254835"/>
              <a:ext cx="2971792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Sign up to teach a class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Offer your advisor to help with a grant proposal writing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5" name="Google Shape;815;p60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Interested in a Faculty Position?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16" name="Google Shape;816;p60"/>
          <p:cNvGrpSpPr/>
          <p:nvPr/>
        </p:nvGrpSpPr>
        <p:grpSpPr>
          <a:xfrm>
            <a:off x="-170585" y="3968147"/>
            <a:ext cx="3713098" cy="1926950"/>
            <a:chOff x="3889471" y="1028705"/>
            <a:chExt cx="3039013" cy="783472"/>
          </a:xfrm>
        </p:grpSpPr>
        <p:sp>
          <p:nvSpPr>
            <p:cNvPr id="817" name="Google Shape;817;p60"/>
            <p:cNvSpPr txBox="1"/>
            <p:nvPr/>
          </p:nvSpPr>
          <p:spPr>
            <a:xfrm>
              <a:off x="4209462" y="1266605"/>
              <a:ext cx="2399031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Take at least one internship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Often, students interested in industry will take multiple internships </a:t>
              </a:r>
              <a:endParaRPr/>
            </a:p>
          </p:txBody>
        </p:sp>
        <p:sp>
          <p:nvSpPr>
            <p:cNvPr id="818" name="Google Shape;818;p60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Interested in an Industry Position?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19" name="Google Shape;819;p60"/>
          <p:cNvGrpSpPr/>
          <p:nvPr/>
        </p:nvGrpSpPr>
        <p:grpSpPr>
          <a:xfrm>
            <a:off x="5771233" y="3988604"/>
            <a:ext cx="3713098" cy="2148069"/>
            <a:chOff x="3889471" y="1028705"/>
            <a:chExt cx="3039013" cy="873376"/>
          </a:xfrm>
        </p:grpSpPr>
        <p:sp>
          <p:nvSpPr>
            <p:cNvPr id="820" name="Google Shape;820;p60"/>
            <p:cNvSpPr txBox="1"/>
            <p:nvPr/>
          </p:nvSpPr>
          <p:spPr>
            <a:xfrm>
              <a:off x="4143537" y="1356509"/>
              <a:ext cx="2530879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Sign up to teach multiple classes, develop curricula, collect student feedback</a:t>
              </a:r>
              <a:endParaRPr/>
            </a:p>
          </p:txBody>
        </p:sp>
        <p:sp>
          <p:nvSpPr>
            <p:cNvPr id="821" name="Google Shape;821;p60"/>
            <p:cNvSpPr txBox="1"/>
            <p:nvPr/>
          </p:nvSpPr>
          <p:spPr>
            <a:xfrm>
              <a:off x="3889471" y="1028705"/>
              <a:ext cx="3039013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Interested in a Teaching Faculty Position?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22" name="Google Shape;822;p60"/>
          <p:cNvSpPr/>
          <p:nvPr/>
        </p:nvSpPr>
        <p:spPr>
          <a:xfrm>
            <a:off x="3714065" y="4573853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0"/>
          <p:cNvSpPr/>
          <p:nvPr/>
        </p:nvSpPr>
        <p:spPr>
          <a:xfrm>
            <a:off x="5271321" y="4529258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60"/>
          <p:cNvGrpSpPr/>
          <p:nvPr/>
        </p:nvGrpSpPr>
        <p:grpSpPr>
          <a:xfrm>
            <a:off x="500808" y="2173347"/>
            <a:ext cx="8309499" cy="2892057"/>
            <a:chOff x="461850" y="1681662"/>
            <a:chExt cx="8309499" cy="2892057"/>
          </a:xfrm>
        </p:grpSpPr>
        <p:sp>
          <p:nvSpPr>
            <p:cNvPr id="825" name="Google Shape;825;p60"/>
            <p:cNvSpPr/>
            <p:nvPr/>
          </p:nvSpPr>
          <p:spPr>
            <a:xfrm>
              <a:off x="461850" y="1681662"/>
              <a:ext cx="8309499" cy="2892057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0"/>
            <p:cNvSpPr/>
            <p:nvPr/>
          </p:nvSpPr>
          <p:spPr>
            <a:xfrm>
              <a:off x="710426" y="1904087"/>
              <a:ext cx="7830104" cy="241682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762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Above all, use your time at conferences and your grad school contacts effectively to network with peer researchers and develop possible future collaborations</a:t>
              </a:r>
              <a:endParaRPr/>
            </a:p>
            <a:p>
              <a:pPr marL="76200" marR="0" lvl="0" indent="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1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Becoming a (Tenure-Track) Professor at a University</a:t>
            </a:r>
            <a:endParaRPr sz="28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2" name="Google Shape;832;p61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1"/>
          <p:cNvSpPr/>
          <p:nvPr/>
        </p:nvSpPr>
        <p:spPr>
          <a:xfrm>
            <a:off x="424220" y="1524377"/>
            <a:ext cx="8295559" cy="438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 research on anything you like!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Working with graduate and undergraduate students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Teaching classes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Applying for grants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Attending conferences and giving talks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Doing service for your department, university and research community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If you are interested in becoming a Research Professor than you do pretty much everything listed above but the teaching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1616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2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Becoming a Teaching-Focused Professor at a Research University</a:t>
            </a:r>
            <a:endParaRPr sz="28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9" name="Google Shape;839;p62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62"/>
          <p:cNvSpPr/>
          <p:nvPr/>
        </p:nvSpPr>
        <p:spPr>
          <a:xfrm>
            <a:off x="424220" y="1524377"/>
            <a:ext cx="8295559" cy="438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Workload is focused primarily on teaching and curriculum development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Occasionally advising MS and/or undergraduate students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Doing service for the Department, University and CS education community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Potentially conduct some CS education research based on your interests and curriculum development and course activities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Typically, promotion in academic </a:t>
            </a:r>
            <a:r>
              <a:rPr lang="en-US" sz="24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rank, but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no tenure</a:t>
            </a:r>
            <a:r>
              <a:rPr lang="en-US" sz="24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(multi-year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contracts).</a:t>
            </a:r>
            <a:r>
              <a:rPr lang="en-US" dirty="0">
                <a:ea typeface="Lato"/>
              </a:rPr>
              <a:t>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Positions vary across universities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3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Becoming a Professor at a Teaching University</a:t>
            </a:r>
            <a:endParaRPr sz="28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6" name="Google Shape;846;p63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3"/>
          <p:cNvSpPr/>
          <p:nvPr/>
        </p:nvSpPr>
        <p:spPr>
          <a:xfrm>
            <a:off x="424220" y="1565564"/>
            <a:ext cx="8295559" cy="4308763"/>
          </a:xfrm>
          <a:prstGeom prst="roundRect">
            <a:avLst>
              <a:gd name="adj" fmla="val 13452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Primarily teaching classes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Occasionally advising MS and/or undergraduate students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Occasionally attending conferences and giving talks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Doing service for your Department, University and Research community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4"/>
          <p:cNvSpPr txBox="1">
            <a:spLocks noGrp="1"/>
          </p:cNvSpPr>
          <p:nvPr>
            <p:ph type="ctrTitle" idx="4294967295"/>
          </p:nvPr>
        </p:nvSpPr>
        <p:spPr>
          <a:xfrm>
            <a:off x="72000" y="220775"/>
            <a:ext cx="8970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Becoming a Scientist at a Research Lab</a:t>
            </a:r>
            <a:endParaRPr sz="28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3" name="Google Shape;853;p64"/>
          <p:cNvSpPr/>
          <p:nvPr/>
        </p:nvSpPr>
        <p:spPr>
          <a:xfrm>
            <a:off x="217295" y="1342418"/>
            <a:ext cx="8693242" cy="477429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4"/>
          <p:cNvSpPr/>
          <p:nvPr/>
        </p:nvSpPr>
        <p:spPr>
          <a:xfrm>
            <a:off x="424220" y="1524377"/>
            <a:ext cx="8295559" cy="438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Doing research </a:t>
            </a:r>
            <a:endParaRPr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typically a mix of what you want and what your company needs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Working with other people in the company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Occasionally attending conferences and giving talks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Doing service for your Research community</a:t>
            </a:r>
            <a:endParaRPr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Serving on program committees reviewing papers</a:t>
            </a:r>
            <a:endParaRPr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Participating in organizing conferences</a:t>
            </a:r>
            <a:endParaRPr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Serving on advisory boards for universities etc</a:t>
            </a:r>
            <a:r>
              <a:rPr lang="en-US" sz="2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2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5"/>
          <p:cNvSpPr/>
          <p:nvPr/>
        </p:nvSpPr>
        <p:spPr>
          <a:xfrm>
            <a:off x="6914107" y="2040233"/>
            <a:ext cx="826038" cy="826037"/>
          </a:xfrm>
          <a:prstGeom prst="ellipse">
            <a:avLst/>
          </a:prstGeom>
          <a:solidFill>
            <a:srgbClr val="FFB8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65"/>
          <p:cNvSpPr/>
          <p:nvPr/>
        </p:nvSpPr>
        <p:spPr>
          <a:xfrm>
            <a:off x="4158978" y="2028798"/>
            <a:ext cx="826038" cy="826037"/>
          </a:xfrm>
          <a:prstGeom prst="ellipse">
            <a:avLst/>
          </a:prstGeom>
          <a:solidFill>
            <a:srgbClr val="1DB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65"/>
          <p:cNvSpPr/>
          <p:nvPr/>
        </p:nvSpPr>
        <p:spPr>
          <a:xfrm>
            <a:off x="1364959" y="2011279"/>
            <a:ext cx="826038" cy="826037"/>
          </a:xfrm>
          <a:prstGeom prst="ellipse">
            <a:avLst/>
          </a:prstGeom>
          <a:solidFill>
            <a:srgbClr val="FEB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5"/>
          <p:cNvSpPr txBox="1"/>
          <p:nvPr/>
        </p:nvSpPr>
        <p:spPr>
          <a:xfrm>
            <a:off x="0" y="186274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 Summary: </a:t>
            </a:r>
            <a:r>
              <a:rPr lang="en-US"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should you pursue a Ph.D. in C.S.?</a:t>
            </a:r>
            <a:endParaRPr/>
          </a:p>
        </p:txBody>
      </p:sp>
      <p:grpSp>
        <p:nvGrpSpPr>
          <p:cNvPr id="863" name="Google Shape;863;p65"/>
          <p:cNvGrpSpPr/>
          <p:nvPr/>
        </p:nvGrpSpPr>
        <p:grpSpPr>
          <a:xfrm>
            <a:off x="128080" y="2978482"/>
            <a:ext cx="3299797" cy="2362442"/>
            <a:chOff x="1799390" y="4230002"/>
            <a:chExt cx="2853755" cy="1608416"/>
          </a:xfrm>
        </p:grpSpPr>
        <p:sp>
          <p:nvSpPr>
            <p:cNvPr id="864" name="Google Shape;864;p65"/>
            <p:cNvSpPr txBox="1"/>
            <p:nvPr/>
          </p:nvSpPr>
          <p:spPr>
            <a:xfrm>
              <a:off x="2017388" y="4822618"/>
              <a:ext cx="2428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Study advanced topics, increase your CS knowledge &amp; be trained to be a successful 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researcher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5" name="Google Shape;865;p65"/>
            <p:cNvSpPr txBox="1"/>
            <p:nvPr/>
          </p:nvSpPr>
          <p:spPr>
            <a:xfrm>
              <a:off x="1799390" y="4230002"/>
              <a:ext cx="2853755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Increase Knowledge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&amp; Hone Research Skills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66" name="Google Shape;866;p65"/>
          <p:cNvGrpSpPr/>
          <p:nvPr/>
        </p:nvGrpSpPr>
        <p:grpSpPr>
          <a:xfrm>
            <a:off x="3395959" y="3054344"/>
            <a:ext cx="2352077" cy="1796642"/>
            <a:chOff x="-737236" y="4178514"/>
            <a:chExt cx="4863682" cy="1796642"/>
          </a:xfrm>
        </p:grpSpPr>
        <p:sp>
          <p:nvSpPr>
            <p:cNvPr id="867" name="Google Shape;867;p65"/>
            <p:cNvSpPr txBox="1"/>
            <p:nvPr/>
          </p:nvSpPr>
          <p:spPr>
            <a:xfrm>
              <a:off x="-588843" y="4982156"/>
              <a:ext cx="45669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Learn about and contribute to cutting edge CS research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8" name="Google Shape;868;p65"/>
            <p:cNvSpPr txBox="1"/>
            <p:nvPr/>
          </p:nvSpPr>
          <p:spPr>
            <a:xfrm>
              <a:off x="-737236" y="4178514"/>
              <a:ext cx="4863682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Advance the State-of-the-Art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69" name="Google Shape;869;p65"/>
          <p:cNvSpPr/>
          <p:nvPr/>
        </p:nvSpPr>
        <p:spPr>
          <a:xfrm>
            <a:off x="1506629" y="2170290"/>
            <a:ext cx="542700" cy="50801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65"/>
          <p:cNvSpPr/>
          <p:nvPr/>
        </p:nvSpPr>
        <p:spPr>
          <a:xfrm rot="-5400000">
            <a:off x="4309196" y="2163834"/>
            <a:ext cx="525601" cy="557823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5"/>
          <p:cNvSpPr/>
          <p:nvPr/>
        </p:nvSpPr>
        <p:spPr>
          <a:xfrm rot="2700000">
            <a:off x="7117983" y="2049343"/>
            <a:ext cx="418286" cy="749908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65"/>
          <p:cNvGrpSpPr/>
          <p:nvPr/>
        </p:nvGrpSpPr>
        <p:grpSpPr>
          <a:xfrm>
            <a:off x="6058865" y="3056778"/>
            <a:ext cx="2536522" cy="2063769"/>
            <a:chOff x="4557066" y="4290388"/>
            <a:chExt cx="2319000" cy="1347635"/>
          </a:xfrm>
        </p:grpSpPr>
        <p:sp>
          <p:nvSpPr>
            <p:cNvPr id="873" name="Google Shape;873;p65"/>
            <p:cNvSpPr txBox="1"/>
            <p:nvPr/>
          </p:nvSpPr>
          <p:spPr>
            <a:xfrm>
              <a:off x="4557066" y="4807023"/>
              <a:ext cx="2319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Opportunity to pursue your own professional and intellectual interests in CS</a:t>
              </a:r>
              <a:endParaRPr sz="20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4" name="Google Shape;874;p65"/>
            <p:cNvSpPr txBox="1"/>
            <p:nvPr/>
          </p:nvSpPr>
          <p:spPr>
            <a:xfrm>
              <a:off x="4557066" y="4290388"/>
              <a:ext cx="2319000" cy="469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Pursue Your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Interests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6"/>
          <p:cNvSpPr txBox="1"/>
          <p:nvPr/>
        </p:nvSpPr>
        <p:spPr>
          <a:xfrm>
            <a:off x="3729951" y="1657451"/>
            <a:ext cx="54726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rPr>
              <a:t>Want More Info?</a:t>
            </a:r>
            <a:br>
              <a:rPr lang="en-US" sz="32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32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Check Out Conquer!</a:t>
            </a:r>
            <a:endParaRPr sz="3200" b="0" i="0" u="none" strike="noStrike" cap="none">
              <a:solidFill>
                <a:srgbClr val="3F3F3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0" name="Google Shape;880;p66"/>
          <p:cNvSpPr txBox="1"/>
          <p:nvPr/>
        </p:nvSpPr>
        <p:spPr>
          <a:xfrm>
            <a:off x="3729951" y="2884912"/>
            <a:ext cx="486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 website specifically for undergraduate research and graduate school advice in CS</a:t>
            </a:r>
            <a:endParaRPr sz="14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http://www.conquer.cra.org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81" name="Google Shape;881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554" y="2103847"/>
            <a:ext cx="3143750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539" y="2196284"/>
            <a:ext cx="2069784" cy="1455048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66"/>
          <p:cNvSpPr/>
          <p:nvPr/>
        </p:nvSpPr>
        <p:spPr>
          <a:xfrm>
            <a:off x="586201" y="2192351"/>
            <a:ext cx="215100" cy="14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66"/>
          <p:cNvSpPr/>
          <p:nvPr/>
        </p:nvSpPr>
        <p:spPr>
          <a:xfrm>
            <a:off x="2827751" y="2195526"/>
            <a:ext cx="215100" cy="14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7"/>
          <p:cNvSpPr txBox="1">
            <a:spLocks noGrp="1"/>
          </p:cNvSpPr>
          <p:nvPr>
            <p:ph type="body" idx="1"/>
          </p:nvPr>
        </p:nvSpPr>
        <p:spPr>
          <a:xfrm>
            <a:off x="575187" y="1159634"/>
            <a:ext cx="7870723" cy="41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Roboto Medium"/>
                <a:ea typeface="Roboto Medium"/>
                <a:cs typeface="Roboto Medium"/>
                <a:sym typeface="Roboto Medium"/>
              </a:rPr>
              <a:t>CRA-E’s mission is to address society’s need for a continuous supply of talented and well-educated computing researchers.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0" name="Google Shape;890;p67"/>
          <p:cNvSpPr txBox="1"/>
          <p:nvPr/>
        </p:nvSpPr>
        <p:spPr>
          <a:xfrm>
            <a:off x="442022" y="3865477"/>
            <a:ext cx="85390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sng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http://www.cra.org/crae</a:t>
            </a:r>
            <a:endParaRPr sz="40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Typical Timeline for Ph.D. Degree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337799" y="3376849"/>
            <a:ext cx="1329600" cy="360000"/>
          </a:xfrm>
          <a:prstGeom prst="rect">
            <a:avLst/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 1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2173458" y="3369831"/>
            <a:ext cx="1329600" cy="360000"/>
          </a:xfrm>
          <a:prstGeom prst="rect">
            <a:avLst/>
          </a:prstGeom>
          <a:solidFill>
            <a:srgbClr val="1CBBB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 2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4009118" y="3376849"/>
            <a:ext cx="1329600" cy="360000"/>
          </a:xfrm>
          <a:prstGeom prst="rect">
            <a:avLst/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5747792" y="3376849"/>
            <a:ext cx="1329600" cy="360000"/>
          </a:xfrm>
          <a:prstGeom prst="rect">
            <a:avLst/>
          </a:prstGeom>
          <a:solidFill>
            <a:srgbClr val="1CBBB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 4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7486467" y="3376849"/>
            <a:ext cx="1329600" cy="360000"/>
          </a:xfrm>
          <a:prstGeom prst="rect">
            <a:avLst/>
          </a:prstGeom>
          <a:solidFill>
            <a:srgbClr val="FEB856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Years 5-6</a:t>
            </a: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21"/>
          <p:cNvGrpSpPr/>
          <p:nvPr/>
        </p:nvGrpSpPr>
        <p:grpSpPr>
          <a:xfrm>
            <a:off x="2482513" y="2494668"/>
            <a:ext cx="684300" cy="684300"/>
            <a:chOff x="2764234" y="2411485"/>
            <a:chExt cx="684300" cy="684300"/>
          </a:xfrm>
        </p:grpSpPr>
        <p:sp>
          <p:nvSpPr>
            <p:cNvPr id="188" name="Google Shape;188;p21"/>
            <p:cNvSpPr/>
            <p:nvPr/>
          </p:nvSpPr>
          <p:spPr>
            <a:xfrm>
              <a:off x="2764234" y="2411485"/>
              <a:ext cx="684300" cy="684300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2943359" y="2585224"/>
              <a:ext cx="340200" cy="318457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21"/>
          <p:cNvGrpSpPr/>
          <p:nvPr/>
        </p:nvGrpSpPr>
        <p:grpSpPr>
          <a:xfrm>
            <a:off x="660449" y="3925045"/>
            <a:ext cx="684300" cy="684300"/>
            <a:chOff x="513718" y="3821605"/>
            <a:chExt cx="684300" cy="684300"/>
          </a:xfrm>
        </p:grpSpPr>
        <p:sp>
          <p:nvSpPr>
            <p:cNvPr id="191" name="Google Shape;191;p21"/>
            <p:cNvSpPr/>
            <p:nvPr/>
          </p:nvSpPr>
          <p:spPr>
            <a:xfrm>
              <a:off x="513718" y="3821605"/>
              <a:ext cx="684300" cy="684300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685181" y="3991642"/>
              <a:ext cx="342819" cy="345683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1"/>
          <p:cNvGrpSpPr/>
          <p:nvPr/>
        </p:nvGrpSpPr>
        <p:grpSpPr>
          <a:xfrm>
            <a:off x="4331768" y="3925045"/>
            <a:ext cx="684300" cy="684300"/>
            <a:chOff x="4331812" y="3923653"/>
            <a:chExt cx="684300" cy="684300"/>
          </a:xfrm>
        </p:grpSpPr>
        <p:sp>
          <p:nvSpPr>
            <p:cNvPr id="194" name="Google Shape;194;p21"/>
            <p:cNvSpPr/>
            <p:nvPr/>
          </p:nvSpPr>
          <p:spPr>
            <a:xfrm>
              <a:off x="4331812" y="3923653"/>
              <a:ext cx="684300" cy="684300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 rot="2700000">
              <a:off x="4537439" y="4034645"/>
              <a:ext cx="260442" cy="466924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6070442" y="2485485"/>
            <a:ext cx="684300" cy="684300"/>
            <a:chOff x="5899390" y="2411485"/>
            <a:chExt cx="684300" cy="684300"/>
          </a:xfrm>
        </p:grpSpPr>
        <p:sp>
          <p:nvSpPr>
            <p:cNvPr id="197" name="Google Shape;197;p21"/>
            <p:cNvSpPr/>
            <p:nvPr/>
          </p:nvSpPr>
          <p:spPr>
            <a:xfrm>
              <a:off x="5899390" y="2411485"/>
              <a:ext cx="684300" cy="684300"/>
            </a:xfrm>
            <a:prstGeom prst="ellipse">
              <a:avLst/>
            </a:prstGeom>
            <a:solidFill>
              <a:srgbClr val="1CBB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 rot="2700000">
              <a:off x="6173919" y="2492188"/>
              <a:ext cx="131851" cy="528606"/>
            </a:xfrm>
            <a:custGeom>
              <a:avLst/>
              <a:gdLst/>
              <a:ahLst/>
              <a:cxnLst/>
              <a:rect l="l" t="t" r="r" b="b"/>
              <a:pathLst>
                <a:path w="1035916" h="4153123" extrusionOk="0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7811690" y="3925045"/>
            <a:ext cx="684300" cy="684300"/>
            <a:chOff x="7466967" y="3923653"/>
            <a:chExt cx="684300" cy="684300"/>
          </a:xfrm>
        </p:grpSpPr>
        <p:sp>
          <p:nvSpPr>
            <p:cNvPr id="200" name="Google Shape;200;p21"/>
            <p:cNvSpPr/>
            <p:nvPr/>
          </p:nvSpPr>
          <p:spPr>
            <a:xfrm>
              <a:off x="7466967" y="3923653"/>
              <a:ext cx="684300" cy="684300"/>
            </a:xfrm>
            <a:prstGeom prst="ellipse">
              <a:avLst/>
            </a:prstGeom>
            <a:solidFill>
              <a:srgbClr val="FEB8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rot="-5400000">
              <a:off x="7598415" y="4009412"/>
              <a:ext cx="411562" cy="445500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1"/>
          <p:cNvSpPr txBox="1"/>
          <p:nvPr/>
        </p:nvSpPr>
        <p:spPr>
          <a:xfrm>
            <a:off x="-48615" y="2036788"/>
            <a:ext cx="2216487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Foundational coursework to prepare for research.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Join a lab with advisor &amp; initial project.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667399" y="3814907"/>
            <a:ext cx="2363314" cy="137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Complete a majority of your coursework.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Take</a:t>
            </a: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qualifying exam.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Identify research area. Potentially earn </a:t>
            </a:r>
            <a:r>
              <a:rPr lang="en-US" sz="15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Master’s degree “along the way”.</a:t>
            </a:r>
            <a:endParaRPr lang="en-US" sz="1500" b="0" i="0" u="none" strike="noStrike" cap="none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3345938" y="1765290"/>
            <a:ext cx="25096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Obtain preliminary results and publish papers. </a:t>
            </a:r>
            <a:b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Formulate PhD research plan.</a:t>
            </a:r>
            <a:r>
              <a:rPr lang="en-US" dirty="0">
                <a:ea typeface="Lato"/>
              </a:rPr>
              <a:t> </a:t>
            </a: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Identify PhD committee. Begin writing proposal.</a:t>
            </a:r>
            <a:endParaRPr dirty="0"/>
          </a:p>
        </p:txBody>
      </p:sp>
      <p:sp>
        <p:nvSpPr>
          <p:cNvPr id="205" name="Google Shape;205;p21"/>
          <p:cNvSpPr txBox="1"/>
          <p:nvPr/>
        </p:nvSpPr>
        <p:spPr>
          <a:xfrm>
            <a:off x="5309890" y="3810673"/>
            <a:ext cx="236331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Complete and defend PhD proposal.  </a:t>
            </a:r>
            <a:b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5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Continue with research and publishing your results. Identify your future career path.</a:t>
            </a:r>
            <a:endParaRPr dirty="0"/>
          </a:p>
        </p:txBody>
      </p:sp>
      <p:sp>
        <p:nvSpPr>
          <p:cNvPr id="206" name="Google Shape;206;p21"/>
          <p:cNvSpPr txBox="1"/>
          <p:nvPr/>
        </p:nvSpPr>
        <p:spPr>
          <a:xfrm>
            <a:off x="7169157" y="2036788"/>
            <a:ext cx="195437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Continue to publish.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Write &amp; defend dissertation. Prepare and interview for next job.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ctrTitle" idx="4294967295"/>
          </p:nvPr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How a Ph.D. differs from an M.S. Degree</a:t>
            </a:r>
            <a:endParaRPr sz="3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212" name="Google Shape;212;p22"/>
          <p:cNvGrpSpPr/>
          <p:nvPr/>
        </p:nvGrpSpPr>
        <p:grpSpPr>
          <a:xfrm>
            <a:off x="86948" y="3262428"/>
            <a:ext cx="2745317" cy="2254253"/>
            <a:chOff x="3995388" y="983252"/>
            <a:chExt cx="3378020" cy="916549"/>
          </a:xfrm>
        </p:grpSpPr>
        <p:sp>
          <p:nvSpPr>
            <p:cNvPr id="213" name="Google Shape;213;p22"/>
            <p:cNvSpPr txBox="1"/>
            <p:nvPr/>
          </p:nvSpPr>
          <p:spPr>
            <a:xfrm>
              <a:off x="3995388" y="1309193"/>
              <a:ext cx="3378020" cy="590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3-4 courses/term 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for 1.5– 2 years.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Geared towards industrial careers.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Typically not funded by the school, but could be funded by a company you work for.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4255611" y="983252"/>
              <a:ext cx="29928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Professional Master’s Program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2631159" y="1473236"/>
            <a:ext cx="4025675" cy="1648239"/>
            <a:chOff x="3981405" y="1048161"/>
            <a:chExt cx="3219300" cy="1010063"/>
          </a:xfrm>
        </p:grpSpPr>
        <p:sp>
          <p:nvSpPr>
            <p:cNvPr id="216" name="Google Shape;216;p22"/>
            <p:cNvSpPr txBox="1"/>
            <p:nvPr/>
          </p:nvSpPr>
          <p:spPr>
            <a:xfrm>
              <a:off x="3981405" y="1319924"/>
              <a:ext cx="32193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3-4 courses/term in first year.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1-2 courses/term with a research and MS thesis or project in second year. </a:t>
              </a:r>
              <a:endParaRPr sz="18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Typically not funded, but there is the potential serve as a teaching assistant.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p22"/>
            <p:cNvSpPr txBox="1"/>
            <p:nvPr/>
          </p:nvSpPr>
          <p:spPr>
            <a:xfrm>
              <a:off x="4062856" y="1048161"/>
              <a:ext cx="30564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Academic Master’s Program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6405892" y="3385651"/>
            <a:ext cx="2732422" cy="3100975"/>
            <a:chOff x="4234028" y="1175335"/>
            <a:chExt cx="3056400" cy="1260815"/>
          </a:xfrm>
        </p:grpSpPr>
        <p:sp>
          <p:nvSpPr>
            <p:cNvPr id="219" name="Google Shape;219;p22"/>
            <p:cNvSpPr txBox="1"/>
            <p:nvPr/>
          </p:nvSpPr>
          <p:spPr>
            <a:xfrm>
              <a:off x="4465526" y="1383163"/>
              <a:ext cx="2734004" cy="1052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Similar to Academic Master’s in the first 2 years. In years 3-5, primarily research. May serve as a teaching assistant, usually only for a few terms, </a:t>
              </a:r>
              <a:r>
                <a:rPr lang="en-US" sz="1800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then</a:t>
              </a:r>
              <a:r>
                <a:rPr lang="en-US" sz="18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research assistant.</a:t>
              </a:r>
              <a:endParaRPr sz="18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4234028" y="1175335"/>
              <a:ext cx="3056400" cy="13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Doctoral Program</a:t>
              </a:r>
              <a:endParaRPr sz="22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2882100" y="3412233"/>
            <a:ext cx="3523792" cy="2620132"/>
            <a:chOff x="3078019" y="2584322"/>
            <a:chExt cx="3031585" cy="2254149"/>
          </a:xfrm>
        </p:grpSpPr>
        <p:sp>
          <p:nvSpPr>
            <p:cNvPr id="222" name="Google Shape;222;p22"/>
            <p:cNvSpPr/>
            <p:nvPr/>
          </p:nvSpPr>
          <p:spPr>
            <a:xfrm>
              <a:off x="4657004" y="3385871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3078019" y="3385871"/>
              <a:ext cx="1452600" cy="1452600"/>
            </a:xfrm>
            <a:prstGeom prst="diamond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610206" y="3916436"/>
              <a:ext cx="388253" cy="391496"/>
            </a:xfrm>
            <a:custGeom>
              <a:avLst/>
              <a:gdLst/>
              <a:ahLst/>
              <a:cxnLst/>
              <a:rect l="l" t="t" r="r" b="b"/>
              <a:pathLst>
                <a:path w="1652142" h="1665940" extrusionOk="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5234809" y="3895367"/>
              <a:ext cx="299733" cy="363245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870742" y="2584322"/>
              <a:ext cx="1452600" cy="1452600"/>
            </a:xfrm>
            <a:prstGeom prst="diamond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4400093" y="3145118"/>
              <a:ext cx="388800" cy="363951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4"/>
          <p:cNvGrpSpPr/>
          <p:nvPr/>
        </p:nvGrpSpPr>
        <p:grpSpPr>
          <a:xfrm>
            <a:off x="1638196" y="1561312"/>
            <a:ext cx="6052672" cy="4111181"/>
            <a:chOff x="2484725" y="1160450"/>
            <a:chExt cx="5278800" cy="4129350"/>
          </a:xfrm>
        </p:grpSpPr>
        <p:sp>
          <p:nvSpPr>
            <p:cNvPr id="259" name="Google Shape;259;p24"/>
            <p:cNvSpPr/>
            <p:nvPr/>
          </p:nvSpPr>
          <p:spPr>
            <a:xfrm flipH="1">
              <a:off x="2484725" y="1160450"/>
              <a:ext cx="5278800" cy="601200"/>
            </a:xfrm>
            <a:prstGeom prst="rect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 flipH="1">
              <a:off x="2484725" y="2032800"/>
              <a:ext cx="5278800" cy="601200"/>
            </a:xfrm>
            <a:prstGeom prst="rect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 flipH="1">
              <a:off x="2484725" y="2958300"/>
              <a:ext cx="5278800" cy="601200"/>
            </a:xfrm>
            <a:prstGeom prst="rect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 flipH="1">
              <a:off x="2484725" y="3860700"/>
              <a:ext cx="5278800" cy="601200"/>
            </a:xfrm>
            <a:prstGeom prst="rect">
              <a:avLst/>
            </a:prstGeom>
            <a:solidFill>
              <a:srgbClr val="FEB856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24"/>
            <p:cNvSpPr txBox="1"/>
            <p:nvPr/>
          </p:nvSpPr>
          <p:spPr>
            <a:xfrm>
              <a:off x="2644664" y="1291751"/>
              <a:ext cx="475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Preparing a </a:t>
              </a:r>
              <a:r>
                <a:rPr lang="en-US" sz="2400" b="1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</a:t>
              </a:r>
              <a:r>
                <a:rPr lang="en-US" sz="2400" b="1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trong Application </a:t>
              </a:r>
              <a:endParaRPr sz="24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24"/>
            <p:cNvSpPr txBox="1"/>
            <p:nvPr/>
          </p:nvSpPr>
          <p:spPr>
            <a:xfrm>
              <a:off x="2692517" y="2119655"/>
              <a:ext cx="47964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Making a Smooth Transition </a:t>
              </a:r>
              <a:endParaRPr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24"/>
            <p:cNvSpPr txBox="1"/>
            <p:nvPr/>
          </p:nvSpPr>
          <p:spPr>
            <a:xfrm>
              <a:off x="2644663" y="2990176"/>
              <a:ext cx="4752549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First Few Years</a:t>
              </a:r>
              <a:endParaRPr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2644664" y="3958576"/>
              <a:ext cx="475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Research Apprenticeship</a:t>
              </a:r>
              <a:endParaRPr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 flipH="1">
              <a:off x="2484725" y="4688600"/>
              <a:ext cx="5278800" cy="601200"/>
            </a:xfrm>
            <a:prstGeom prst="rect">
              <a:avLst/>
            </a:prstGeom>
            <a:solidFill>
              <a:srgbClr val="1CBBB4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2644631" y="4763096"/>
              <a:ext cx="475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Preparing for After Graduation</a:t>
              </a:r>
              <a:endParaRPr sz="24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9" name="Google Shape;269;p24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Presentation Roadmap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/>
        </p:nvSpPr>
        <p:spPr>
          <a:xfrm>
            <a:off x="3465283" y="2089893"/>
            <a:ext cx="5678717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Preparing a Strong Application for Ph.D. Admission</a:t>
            </a:r>
            <a:endParaRPr sz="28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3512922" y="3163167"/>
            <a:ext cx="5370373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How to set yourself up for success, and make yourself an attractive applicant</a:t>
            </a:r>
            <a:endParaRPr sz="2400" b="0" i="1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6" name="Google Shape;276;p25"/>
          <p:cNvGrpSpPr/>
          <p:nvPr/>
        </p:nvGrpSpPr>
        <p:grpSpPr>
          <a:xfrm>
            <a:off x="108467" y="2259593"/>
            <a:ext cx="3143750" cy="1800199"/>
            <a:chOff x="260705" y="1419622"/>
            <a:chExt cx="3143750" cy="1800199"/>
          </a:xfrm>
        </p:grpSpPr>
        <p:pic>
          <p:nvPicPr>
            <p:cNvPr id="277" name="Google Shape;27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705" y="1419622"/>
              <a:ext cx="3143750" cy="180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25"/>
            <p:cNvPicPr preferRelativeResize="0"/>
            <p:nvPr/>
          </p:nvPicPr>
          <p:blipFill rotWithShape="1">
            <a:blip r:embed="rId4">
              <a:alphaModFix/>
            </a:blip>
            <a:srcRect l="8166" r="11299"/>
            <a:stretch/>
          </p:blipFill>
          <p:spPr>
            <a:xfrm>
              <a:off x="645484" y="1528114"/>
              <a:ext cx="2380502" cy="1501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/>
        </p:nvSpPr>
        <p:spPr>
          <a:xfrm>
            <a:off x="72000" y="220769"/>
            <a:ext cx="9144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General Preparation During Your Undergrad Years</a:t>
            </a:r>
            <a:endParaRPr/>
          </a:p>
        </p:txBody>
      </p:sp>
      <p:grpSp>
        <p:nvGrpSpPr>
          <p:cNvPr id="284" name="Google Shape;284;p26"/>
          <p:cNvGrpSpPr/>
          <p:nvPr/>
        </p:nvGrpSpPr>
        <p:grpSpPr>
          <a:xfrm>
            <a:off x="161020" y="3986596"/>
            <a:ext cx="2241335" cy="2298829"/>
            <a:chOff x="2994325" y="1245519"/>
            <a:chExt cx="4194900" cy="1132595"/>
          </a:xfrm>
        </p:grpSpPr>
        <p:sp>
          <p:nvSpPr>
            <p:cNvPr id="285" name="Google Shape;285;p26"/>
            <p:cNvSpPr txBox="1"/>
            <p:nvPr/>
          </p:nvSpPr>
          <p:spPr>
            <a:xfrm>
              <a:off x="2994325" y="1573514"/>
              <a:ext cx="4194900" cy="8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Take challenging courses (maybe even grad classes) and get broad foundations.</a:t>
              </a: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p26"/>
            <p:cNvSpPr txBox="1"/>
            <p:nvPr/>
          </p:nvSpPr>
          <p:spPr>
            <a:xfrm>
              <a:off x="2999784" y="1245519"/>
              <a:ext cx="40344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Choose Courses Carefully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7" name="Google Shape;287;p26"/>
          <p:cNvGrpSpPr/>
          <p:nvPr/>
        </p:nvGrpSpPr>
        <p:grpSpPr>
          <a:xfrm>
            <a:off x="2380130" y="3986596"/>
            <a:ext cx="2241334" cy="2102483"/>
            <a:chOff x="4059350" y="1245513"/>
            <a:chExt cx="3539134" cy="1477500"/>
          </a:xfrm>
        </p:grpSpPr>
        <p:sp>
          <p:nvSpPr>
            <p:cNvPr id="288" name="Google Shape;288;p26"/>
            <p:cNvSpPr txBox="1"/>
            <p:nvPr/>
          </p:nvSpPr>
          <p:spPr>
            <a:xfrm>
              <a:off x="4059350" y="1707213"/>
              <a:ext cx="3539134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Performance in advanced courses is important. Set your self up for success by working hard and seeking support when you need it.</a:t>
              </a:r>
              <a:endParaRPr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4320398" y="1245513"/>
              <a:ext cx="287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Seek Support to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Excel in Class </a:t>
              </a:r>
              <a:endParaRPr sz="1800" b="1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0" name="Google Shape;290;p26"/>
          <p:cNvGrpSpPr/>
          <p:nvPr/>
        </p:nvGrpSpPr>
        <p:grpSpPr>
          <a:xfrm>
            <a:off x="4497794" y="3963272"/>
            <a:ext cx="2344853" cy="2313523"/>
            <a:chOff x="3986469" y="1245517"/>
            <a:chExt cx="4309599" cy="2313523"/>
          </a:xfrm>
        </p:grpSpPr>
        <p:sp>
          <p:nvSpPr>
            <p:cNvPr id="291" name="Google Shape;291;p26"/>
            <p:cNvSpPr txBox="1"/>
            <p:nvPr/>
          </p:nvSpPr>
          <p:spPr>
            <a:xfrm>
              <a:off x="3986469" y="1925840"/>
              <a:ext cx="4309599" cy="16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Undergraduate research is typically expected by admissions committees. Find a faculty member and ask to work with them.</a:t>
              </a:r>
              <a:endParaRPr sz="1600" b="0" i="0" u="none" strike="noStrike" cap="none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4467501" y="1245517"/>
              <a:ext cx="3434700" cy="46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Get Involved in Research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3" name="Google Shape;293;p26"/>
          <p:cNvGrpSpPr/>
          <p:nvPr/>
        </p:nvGrpSpPr>
        <p:grpSpPr>
          <a:xfrm>
            <a:off x="6705622" y="3963272"/>
            <a:ext cx="2344854" cy="2133376"/>
            <a:chOff x="4320398" y="1245513"/>
            <a:chExt cx="2874300" cy="2133376"/>
          </a:xfrm>
        </p:grpSpPr>
        <p:sp>
          <p:nvSpPr>
            <p:cNvPr id="294" name="Google Shape;294;p26"/>
            <p:cNvSpPr txBox="1"/>
            <p:nvPr/>
          </p:nvSpPr>
          <p:spPr>
            <a:xfrm>
              <a:off x="4514015" y="1884289"/>
              <a:ext cx="2487065" cy="14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Get to know your professors. Talk to them about your plans and interests. Build a relationship!</a:t>
              </a:r>
              <a:endPara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4320398" y="1245513"/>
              <a:ext cx="287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Know Your Professors</a:t>
              </a:r>
              <a:endParaRPr sz="18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6" name="Google Shape;296;p26"/>
          <p:cNvGrpSpPr/>
          <p:nvPr/>
        </p:nvGrpSpPr>
        <p:grpSpPr>
          <a:xfrm>
            <a:off x="158920" y="1583904"/>
            <a:ext cx="2196900" cy="2196900"/>
            <a:chOff x="742523" y="1597585"/>
            <a:chExt cx="2196900" cy="2196900"/>
          </a:xfrm>
        </p:grpSpPr>
        <p:sp>
          <p:nvSpPr>
            <p:cNvPr id="297" name="Google Shape;297;p26"/>
            <p:cNvSpPr/>
            <p:nvPr/>
          </p:nvSpPr>
          <p:spPr>
            <a:xfrm>
              <a:off x="742523" y="1597585"/>
              <a:ext cx="2196900" cy="2196900"/>
            </a:xfrm>
            <a:prstGeom prst="diamond">
              <a:avLst/>
            </a:prstGeom>
            <a:solidFill>
              <a:srgbClr val="1CBBB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619455" y="2495352"/>
              <a:ext cx="445500" cy="417027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6"/>
          <p:cNvGrpSpPr/>
          <p:nvPr/>
        </p:nvGrpSpPr>
        <p:grpSpPr>
          <a:xfrm>
            <a:off x="2380130" y="1583904"/>
            <a:ext cx="2196900" cy="2196900"/>
            <a:chOff x="2380130" y="1583904"/>
            <a:chExt cx="2196900" cy="2196900"/>
          </a:xfrm>
        </p:grpSpPr>
        <p:sp>
          <p:nvSpPr>
            <p:cNvPr id="300" name="Google Shape;300;p26"/>
            <p:cNvSpPr/>
            <p:nvPr/>
          </p:nvSpPr>
          <p:spPr>
            <a:xfrm>
              <a:off x="2380130" y="1583904"/>
              <a:ext cx="2196900" cy="2196900"/>
            </a:xfrm>
            <a:prstGeom prst="diamond">
              <a:avLst/>
            </a:prstGeom>
            <a:solidFill>
              <a:srgbClr val="FEB85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230856" y="2429174"/>
              <a:ext cx="497904" cy="497904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4572000" y="1591734"/>
            <a:ext cx="2196900" cy="2196900"/>
            <a:chOff x="4270535" y="1597585"/>
            <a:chExt cx="2196900" cy="2196900"/>
          </a:xfrm>
        </p:grpSpPr>
        <p:sp>
          <p:nvSpPr>
            <p:cNvPr id="303" name="Google Shape;303;p26"/>
            <p:cNvSpPr/>
            <p:nvPr/>
          </p:nvSpPr>
          <p:spPr>
            <a:xfrm>
              <a:off x="4270535" y="1597585"/>
              <a:ext cx="2196900" cy="2196900"/>
            </a:xfrm>
            <a:prstGeom prst="diamond">
              <a:avLst/>
            </a:prstGeom>
            <a:solidFill>
              <a:srgbClr val="1CBBB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118805" y="2390120"/>
              <a:ext cx="499902" cy="605829"/>
            </a:xfrm>
            <a:custGeom>
              <a:avLst/>
              <a:gdLst/>
              <a:ahLst/>
              <a:cxnLst/>
              <a:rect l="l" t="t" r="r" b="b"/>
              <a:pathLst>
                <a:path w="2664297" h="3228846" extrusionOk="0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26"/>
          <p:cNvGrpSpPr/>
          <p:nvPr/>
        </p:nvGrpSpPr>
        <p:grpSpPr>
          <a:xfrm>
            <a:off x="6763412" y="1591734"/>
            <a:ext cx="2196900" cy="2196900"/>
            <a:chOff x="6034540" y="1597585"/>
            <a:chExt cx="2196900" cy="2196900"/>
          </a:xfrm>
        </p:grpSpPr>
        <p:sp>
          <p:nvSpPr>
            <p:cNvPr id="306" name="Google Shape;306;p26"/>
            <p:cNvSpPr/>
            <p:nvPr/>
          </p:nvSpPr>
          <p:spPr>
            <a:xfrm>
              <a:off x="6034540" y="1597585"/>
              <a:ext cx="2196900" cy="2196900"/>
            </a:xfrm>
            <a:prstGeom prst="diamond">
              <a:avLst/>
            </a:prstGeom>
            <a:solidFill>
              <a:srgbClr val="FEB85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949818" y="2453460"/>
              <a:ext cx="175049" cy="46103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 rot="10800000">
              <a:off x="7149177" y="2451333"/>
              <a:ext cx="218119" cy="46529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3420</Words>
  <Application>Microsoft Office PowerPoint</Application>
  <PresentationFormat>On-screen Show (4:3)</PresentationFormat>
  <Paragraphs>460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Lato</vt:lpstr>
      <vt:lpstr>Roboto Medium</vt:lpstr>
      <vt:lpstr>Consolas</vt:lpstr>
      <vt:lpstr>Calibri</vt:lpstr>
      <vt:lpstr>Roboto</vt:lpstr>
      <vt:lpstr>Office Theme</vt:lpstr>
      <vt:lpstr>Office Theme</vt:lpstr>
      <vt:lpstr>The Ph.D. in CS: Getting There and Being Successful</vt:lpstr>
      <vt:lpstr>PowerPoint Presentation</vt:lpstr>
      <vt:lpstr>PowerPoint Presentation</vt:lpstr>
      <vt:lpstr>PowerPoint Presentation</vt:lpstr>
      <vt:lpstr>Typical Timeline for Ph.D. Degree</vt:lpstr>
      <vt:lpstr>How a Ph.D. differs from an M.S. Degree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Admissions Timeline </vt:lpstr>
      <vt:lpstr>Five Factors to Consider When Applying</vt:lpstr>
      <vt:lpstr>How many Applications to Submit?</vt:lpstr>
      <vt:lpstr>PowerPoint Presentation</vt:lpstr>
      <vt:lpstr>PowerPoint Presentation</vt:lpstr>
      <vt:lpstr>PowerPoint Presentation</vt:lpstr>
      <vt:lpstr>Knowing your  Research Interests vs. Being Unsure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Courses</vt:lpstr>
      <vt:lpstr>Getting Involved in Research Early</vt:lpstr>
      <vt:lpstr>Finding a Healthy Work/Life Balance</vt:lpstr>
      <vt:lpstr>PowerPoint Presentation</vt:lpstr>
      <vt:lpstr>How to Find an Advisor</vt:lpstr>
      <vt:lpstr>What are Advisors Looking for?</vt:lpstr>
      <vt:lpstr>PowerPoint Presentation</vt:lpstr>
      <vt:lpstr>PowerPoint Presentation</vt:lpstr>
      <vt:lpstr>PowerPoint Presentation</vt:lpstr>
      <vt:lpstr>PowerPoint Presentation</vt:lpstr>
      <vt:lpstr>Becoming a (Tenure-Track) Professor at a University</vt:lpstr>
      <vt:lpstr>Becoming a Teaching-Focused Professor at a Research University</vt:lpstr>
      <vt:lpstr>Becoming a Professor at a Teaching University</vt:lpstr>
      <vt:lpstr>Becoming a Scientist at a Research Lab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Ph.D. in CS: Getting There and Being Successful</dc:title>
  <dc:subject/>
  <dc:creator/>
  <cp:keywords/>
  <dc:description/>
  <cp:lastModifiedBy>Hambrusch, Susanne E</cp:lastModifiedBy>
  <cp:revision>58</cp:revision>
  <dcterms:modified xsi:type="dcterms:W3CDTF">2019-10-21T21:10:28Z</dcterms:modified>
  <cp:category/>
</cp:coreProperties>
</file>